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  <p:sldMasterId id="2147483681" r:id="rId4"/>
    <p:sldMasterId id="2147483685" r:id="rId5"/>
    <p:sldMasterId id="2147483687" r:id="rId6"/>
    <p:sldMasterId id="2147483689" r:id="rId7"/>
    <p:sldMasterId id="2147483691" r:id="rId8"/>
    <p:sldMasterId id="2147483693" r:id="rId9"/>
  </p:sldMasterIdLst>
  <p:notesMasterIdLst>
    <p:notesMasterId r:id="rId39"/>
  </p:notesMasterIdLst>
  <p:handoutMasterIdLst>
    <p:handoutMasterId r:id="rId40"/>
  </p:handoutMasterIdLst>
  <p:sldIdLst>
    <p:sldId id="568" r:id="rId10"/>
    <p:sldId id="545" r:id="rId11"/>
    <p:sldId id="547" r:id="rId12"/>
    <p:sldId id="460" r:id="rId13"/>
    <p:sldId id="453" r:id="rId14"/>
    <p:sldId id="455" r:id="rId15"/>
    <p:sldId id="561" r:id="rId16"/>
    <p:sldId id="533" r:id="rId17"/>
    <p:sldId id="530" r:id="rId18"/>
    <p:sldId id="562" r:id="rId19"/>
    <p:sldId id="450" r:id="rId20"/>
    <p:sldId id="392" r:id="rId21"/>
    <p:sldId id="393" r:id="rId22"/>
    <p:sldId id="394" r:id="rId23"/>
    <p:sldId id="395" r:id="rId24"/>
    <p:sldId id="526" r:id="rId25"/>
    <p:sldId id="563" r:id="rId26"/>
    <p:sldId id="534" r:id="rId27"/>
    <p:sldId id="535" r:id="rId28"/>
    <p:sldId id="548" r:id="rId29"/>
    <p:sldId id="549" r:id="rId30"/>
    <p:sldId id="550" r:id="rId31"/>
    <p:sldId id="551" r:id="rId32"/>
    <p:sldId id="389" r:id="rId33"/>
    <p:sldId id="536" r:id="rId34"/>
    <p:sldId id="566" r:id="rId35"/>
    <p:sldId id="567" r:id="rId36"/>
    <p:sldId id="539" r:id="rId37"/>
    <p:sldId id="54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25F7"/>
    <a:srgbClr val="00A44A"/>
    <a:srgbClr val="EBEE6C"/>
    <a:srgbClr val="BA60E2"/>
    <a:srgbClr val="09FF78"/>
    <a:srgbClr val="28CAAF"/>
    <a:srgbClr val="4EDAD3"/>
    <a:srgbClr val="E8A2DE"/>
    <a:srgbClr val="D6A0EE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8" autoAdjust="0"/>
    <p:restoredTop sz="99565" autoAdjust="0"/>
  </p:normalViewPr>
  <p:slideViewPr>
    <p:cSldViewPr>
      <p:cViewPr>
        <p:scale>
          <a:sx n="75" d="100"/>
          <a:sy n="75" d="100"/>
        </p:scale>
        <p:origin x="-30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\Dropbox\&#3648;&#3629;&#3585;&#3626;&#3634;&#3619;&#3648;&#3605;&#3619;&#3637;&#3618;&#3617;&#3607;&#3635;&#3619;&#3634;&#3618;&#3591;&#3634;&#3609;\&#3585;&#3621;&#3640;&#3656;&#3617;&#3629;&#3634;&#3618;&#3640;&#3611;&#3656;&#3623;&#3618;%20506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506\report\Median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3626;&#3617;&#3640;&#3604;&#3591;&#3634;&#3609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3626;&#3617;&#3640;&#3604;&#3591;&#3634;&#3609;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My%20Documents\Dropbox\&#3648;&#3629;&#3585;&#3626;&#3634;&#3619;&#3648;&#3605;&#3619;&#3637;&#3618;&#3617;&#3607;&#3635;&#3619;&#3634;&#3618;&#3591;&#3634;&#3609;\&#3585;&#3621;&#3640;&#3656;&#3617;&#3629;&#3634;&#3618;&#3640;&#3611;&#3656;&#3623;&#3618;%20506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506\report\Median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506\REPORT\Median11111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&#3626;&#3617;&#3640;&#3604;&#3591;&#3634;&#3609;1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\Dropbox\&#3648;&#3629;&#3585;&#3626;&#3634;&#3619;&#3648;&#3605;&#3619;&#3637;&#3618;&#3617;&#3607;&#3635;&#3619;&#3634;&#3618;&#3591;&#3634;&#3609;\&#3585;&#3621;&#3640;&#3656;&#3617;&#3629;&#3634;&#3618;&#3640;&#3611;&#3656;&#3623;&#3618;%20506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506\report\Media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&#3626;&#3617;&#3640;&#3604;&#3591;&#3634;&#3609;1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&#3626;&#3617;&#3640;&#3604;&#3591;&#3634;&#3609;1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506\report\Median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a\Dropbox\&#3648;&#3629;&#3585;&#3626;&#3634;&#3619;&#3648;&#3605;&#3619;&#3637;&#3618;&#3617;&#3607;&#3635;&#3619;&#3634;&#3618;&#3591;&#3634;&#3609;\&#3585;&#3621;&#3640;&#3656;&#3617;&#3629;&#3634;&#3618;&#3640;&#3611;&#3656;&#3623;&#3618;%20(&#3626;&#3635;&#3648;&#3609;&#3634;&#3607;&#3637;&#3656;&#3617;&#3637;&#3586;&#3657;&#3629;&#3586;&#3633;&#3604;&#3649;&#3618;&#3657;&#3591;&#3586;&#3629;&#3591;%20ta_tra%202014-09-01)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506\REPORT\&#3585;&#3621;&#3640;&#3656;&#3617;&#3629;&#3634;&#3618;&#3640;&#3648;&#3614;&#3624;&#3619;&#3634;&#3618;&#3648;&#3604;&#3639;&#3629;&#3609;_H.conjunctivitis_2558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506\report\Median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a\Dropbox\&#3648;&#3629;&#3585;&#3626;&#3634;&#3619;&#3648;&#3605;&#3619;&#3637;&#3618;&#3617;&#3607;&#3635;&#3619;&#3634;&#3618;&#3591;&#3634;&#3609;\&#3585;&#3621;&#3640;&#3656;&#3617;&#3629;&#3634;&#3618;&#3640;&#3611;&#3656;&#3623;&#3618;%20(&#3626;&#3635;&#3648;&#3609;&#3634;&#3607;&#3637;&#3656;&#3617;&#3637;&#3586;&#3657;&#3629;&#3586;&#3633;&#3604;&#3649;&#3618;&#3657;&#3591;&#3586;&#3629;&#3591;%20ta_tra%202014-09-01)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506\REPORT\&#3585;&#3621;&#3640;&#3656;&#3617;&#3629;&#3634;&#3618;&#3640;&#3648;&#3614;&#3624;&#3619;&#3634;&#3618;&#3648;&#3604;&#3639;&#3629;&#3609;_H.conjunctivitis_2558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3626;&#3617;&#3640;&#3604;&#3591;&#3634;&#3609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506\REPORT\Median11111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3626;&#3617;&#3640;&#3604;&#3591;&#3634;&#3609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4698019664481706E-3"/>
          <c:w val="0.9384739859822322"/>
          <c:h val="0.998530198033551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tx>
          <c:explosion val="25"/>
          <c:cat>
            <c:strRef>
              <c:f>Sheet1!$A$2:$A$6</c:f>
              <c:strCache>
                <c:ptCount val="5"/>
                <c:pt idx="0">
                  <c:v>บัตรประกันสุขภาพ</c:v>
                </c:pt>
                <c:pt idx="1">
                  <c:v>ข้าราชการ</c:v>
                </c:pt>
                <c:pt idx="2">
                  <c:v>ประกันสังคม</c:v>
                </c:pt>
                <c:pt idx="3">
                  <c:v>พนักงานท้องถิ่น</c:v>
                </c:pt>
                <c:pt idx="4">
                  <c:v>ว่างสิทธิ์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80.169999999999987</c:v>
                </c:pt>
                <c:pt idx="1">
                  <c:v>3.8499999999999988</c:v>
                </c:pt>
                <c:pt idx="2">
                  <c:v>14.59</c:v>
                </c:pt>
                <c:pt idx="3">
                  <c:v>0.79</c:v>
                </c:pt>
                <c:pt idx="4">
                  <c:v>0.62000000000000033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lang="en-US" sz="3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Sheet1!$A$16:$A$24</c:f>
              <c:strCache>
                <c:ptCount val="9"/>
                <c:pt idx="0">
                  <c:v>0-4ปี</c:v>
                </c:pt>
                <c:pt idx="1">
                  <c:v>5-9ปี</c:v>
                </c:pt>
                <c:pt idx="2">
                  <c:v>10-14ปี</c:v>
                </c:pt>
                <c:pt idx="3">
                  <c:v>15-24ปี</c:v>
                </c:pt>
                <c:pt idx="4">
                  <c:v>25-34ปี</c:v>
                </c:pt>
                <c:pt idx="5">
                  <c:v>35-44ปี</c:v>
                </c:pt>
                <c:pt idx="6">
                  <c:v>45-54ปี</c:v>
                </c:pt>
                <c:pt idx="7">
                  <c:v>55-64ปี</c:v>
                </c:pt>
                <c:pt idx="8">
                  <c:v>65ขึ้นไป</c:v>
                </c:pt>
              </c:strCache>
            </c:strRef>
          </c:cat>
          <c:val>
            <c:numRef>
              <c:f>Sheet1!$B$16:$B$24</c:f>
              <c:numCache>
                <c:formatCode>0.00</c:formatCode>
                <c:ptCount val="9"/>
                <c:pt idx="0">
                  <c:v>8598.8114918904448</c:v>
                </c:pt>
                <c:pt idx="1">
                  <c:v>2483.2898056747977</c:v>
                </c:pt>
                <c:pt idx="2">
                  <c:v>1388.0076142131979</c:v>
                </c:pt>
                <c:pt idx="3">
                  <c:v>1180.029091329435</c:v>
                </c:pt>
                <c:pt idx="4">
                  <c:v>1197.6566833056031</c:v>
                </c:pt>
                <c:pt idx="5">
                  <c:v>1395.5057474101711</c:v>
                </c:pt>
                <c:pt idx="6">
                  <c:v>1537.0604416028548</c:v>
                </c:pt>
                <c:pt idx="7">
                  <c:v>2394.2261330761812</c:v>
                </c:pt>
                <c:pt idx="8">
                  <c:v>3376.9548970459341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54176"/>
        <c:axId val="88376448"/>
      </c:barChart>
      <c:catAx>
        <c:axId val="8835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88376448"/>
        <c:crosses val="autoZero"/>
        <c:auto val="1"/>
        <c:lblAlgn val="ctr"/>
        <c:lblOffset val="100"/>
        <c:noMultiLvlLbl val="0"/>
      </c:catAx>
      <c:valAx>
        <c:axId val="883764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en-US" sz="300"/>
            </a:pPr>
            <a:endParaRPr lang="th-TH"/>
          </a:p>
        </c:txPr>
        <c:crossAx val="88354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72329040265343E-2"/>
          <c:y val="5.6030183727034097E-2"/>
          <c:w val="0.93059370485665638"/>
          <c:h val="0.83261956838728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Median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US" sz="1200" b="1">
                    <a:solidFill>
                      <a:srgbClr val="FF000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Sheet3!$B$2:$M$2</c:f>
              <c:numCache>
                <c:formatCode>General</c:formatCode>
                <c:ptCount val="12"/>
                <c:pt idx="0">
                  <c:v>1453</c:v>
                </c:pt>
                <c:pt idx="1">
                  <c:v>1349</c:v>
                </c:pt>
                <c:pt idx="2">
                  <c:v>1230</c:v>
                </c:pt>
                <c:pt idx="3">
                  <c:v>1085</c:v>
                </c:pt>
                <c:pt idx="4">
                  <c:v>1325</c:v>
                </c:pt>
                <c:pt idx="5">
                  <c:v>1297</c:v>
                </c:pt>
                <c:pt idx="6">
                  <c:v>1390</c:v>
                </c:pt>
                <c:pt idx="7">
                  <c:v>1264</c:v>
                </c:pt>
                <c:pt idx="8">
                  <c:v>1021</c:v>
                </c:pt>
                <c:pt idx="9">
                  <c:v>1078</c:v>
                </c:pt>
                <c:pt idx="10">
                  <c:v>998</c:v>
                </c:pt>
                <c:pt idx="11">
                  <c:v>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89888"/>
        <c:axId val="88399872"/>
      </c:barChart>
      <c:lineChart>
        <c:grouping val="standard"/>
        <c:varyColors val="0"/>
        <c:ser>
          <c:idx val="1"/>
          <c:order val="1"/>
          <c:tx>
            <c:strRef>
              <c:f>Sheet3!$A$3</c:f>
              <c:strCache>
                <c:ptCount val="1"/>
                <c:pt idx="0">
                  <c:v>2558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lang="en-US" sz="12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Sheet3!$B$3:$M$3</c:f>
              <c:numCache>
                <c:formatCode>General</c:formatCode>
                <c:ptCount val="12"/>
                <c:pt idx="0">
                  <c:v>1087</c:v>
                </c:pt>
                <c:pt idx="1">
                  <c:v>1227</c:v>
                </c:pt>
                <c:pt idx="2">
                  <c:v>1088</c:v>
                </c:pt>
                <c:pt idx="3">
                  <c:v>1123</c:v>
                </c:pt>
                <c:pt idx="4">
                  <c:v>1000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389888"/>
        <c:axId val="88399872"/>
      </c:lineChart>
      <c:catAx>
        <c:axId val="88389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88399872"/>
        <c:crosses val="autoZero"/>
        <c:auto val="1"/>
        <c:lblAlgn val="ctr"/>
        <c:lblOffset val="100"/>
        <c:noMultiLvlLbl val="0"/>
      </c:catAx>
      <c:valAx>
        <c:axId val="8839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88389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914492159380563"/>
          <c:y val="6.9060586176727903E-2"/>
          <c:w val="0.34574490580785333"/>
          <c:h val="0.13965660542432201"/>
        </c:manualLayout>
      </c:layout>
      <c:overlay val="0"/>
      <c:spPr>
        <a:solidFill>
          <a:schemeClr val="bg2">
            <a:lumMod val="90000"/>
          </a:schemeClr>
        </a:solidFill>
      </c:spPr>
      <c:txPr>
        <a:bodyPr/>
        <a:lstStyle/>
        <a:p>
          <a:pPr>
            <a:defRPr lang="en-US"/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074694722988813E-2"/>
          <c:y val="5.1400554097404495E-2"/>
          <c:w val="0.92514510472515699"/>
          <c:h val="0.832619568387285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Median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b="1">
                    <a:solidFill>
                      <a:srgbClr val="FF000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37</c:v>
                </c:pt>
                <c:pt idx="1">
                  <c:v>58</c:v>
                </c:pt>
                <c:pt idx="2">
                  <c:v>68</c:v>
                </c:pt>
                <c:pt idx="3">
                  <c:v>32</c:v>
                </c:pt>
                <c:pt idx="4">
                  <c:v>23</c:v>
                </c:pt>
                <c:pt idx="5">
                  <c:v>57</c:v>
                </c:pt>
                <c:pt idx="6">
                  <c:v>51</c:v>
                </c:pt>
                <c:pt idx="7">
                  <c:v>101</c:v>
                </c:pt>
                <c:pt idx="8">
                  <c:v>142</c:v>
                </c:pt>
                <c:pt idx="9">
                  <c:v>79</c:v>
                </c:pt>
                <c:pt idx="10">
                  <c:v>38</c:v>
                </c:pt>
                <c:pt idx="11">
                  <c:v>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Influenza</c:v>
                </c:pt>
              </c:strCache>
            </c:strRef>
          </c:tx>
          <c:dLbls>
            <c:dLbl>
              <c:idx val="0"/>
              <c:layout>
                <c:manualLayout>
                  <c:x val="-1.8993352326685711E-2"/>
                  <c:y val="-6.4814814814815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993352326685711E-2"/>
                  <c:y val="-7.407407407407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892687559354309E-2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792022792022804E-2"/>
                  <c:y val="-6.9444444444444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490028490028504E-2"/>
                  <c:y val="-7.870370370370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58</c:v>
                </c:pt>
                <c:pt idx="1">
                  <c:v>60</c:v>
                </c:pt>
                <c:pt idx="2">
                  <c:v>47</c:v>
                </c:pt>
                <c:pt idx="3">
                  <c:v>30</c:v>
                </c:pt>
                <c:pt idx="4">
                  <c:v>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Median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b="1">
                    <a:solidFill>
                      <a:srgbClr val="FF000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261</c:v>
                </c:pt>
                <c:pt idx="1">
                  <c:v>201</c:v>
                </c:pt>
                <c:pt idx="2">
                  <c:v>231</c:v>
                </c:pt>
                <c:pt idx="3">
                  <c:v>161</c:v>
                </c:pt>
                <c:pt idx="4">
                  <c:v>153</c:v>
                </c:pt>
                <c:pt idx="5">
                  <c:v>194</c:v>
                </c:pt>
                <c:pt idx="6">
                  <c:v>195</c:v>
                </c:pt>
                <c:pt idx="7">
                  <c:v>266</c:v>
                </c:pt>
                <c:pt idx="8">
                  <c:v>333</c:v>
                </c:pt>
                <c:pt idx="9">
                  <c:v>263</c:v>
                </c:pt>
                <c:pt idx="10">
                  <c:v>164</c:v>
                </c:pt>
                <c:pt idx="11">
                  <c:v>161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Pneumonia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314814814814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7777777777778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295346628679898E-2"/>
                  <c:y val="-6.4814814814815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b="1">
                    <a:solidFill>
                      <a:schemeClr val="tx1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271</c:v>
                </c:pt>
                <c:pt idx="1">
                  <c:v>348</c:v>
                </c:pt>
                <c:pt idx="2">
                  <c:v>286</c:v>
                </c:pt>
                <c:pt idx="3">
                  <c:v>274</c:v>
                </c:pt>
                <c:pt idx="4">
                  <c:v>160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973888"/>
        <c:axId val="95626368"/>
      </c:lineChart>
      <c:catAx>
        <c:axId val="93973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5626368"/>
        <c:crosses val="autoZero"/>
        <c:auto val="1"/>
        <c:lblAlgn val="ctr"/>
        <c:lblOffset val="100"/>
        <c:noMultiLvlLbl val="0"/>
      </c:catAx>
      <c:valAx>
        <c:axId val="9562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3973888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35118855979455132"/>
          <c:y val="2.535814216000791E-2"/>
          <c:w val="0.38601308575075433"/>
          <c:h val="0.20807786613563201"/>
        </c:manualLayout>
      </c:layout>
      <c:overlay val="0"/>
      <c:spPr>
        <a:solidFill>
          <a:schemeClr val="bg1">
            <a:lumMod val="85000"/>
          </a:schemeClr>
        </a:solidFill>
      </c:spPr>
      <c:txPr>
        <a:bodyPr/>
        <a:lstStyle/>
        <a:p>
          <a:pPr>
            <a:defRPr lang="en-US"/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strRef>
              <c:f>Sheet1!$B$37:$B$38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Sheet1!$C$37:$C$38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419847328244323E-2"/>
          <c:y val="4.8611111111111119E-2"/>
          <c:w val="0.88549618320610668"/>
          <c:h val="0.8298611111111120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lang="en-US" sz="4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Sheet1!$A$16:$A$24</c:f>
              <c:strCache>
                <c:ptCount val="9"/>
                <c:pt idx="0">
                  <c:v>0-4ปี</c:v>
                </c:pt>
                <c:pt idx="1">
                  <c:v>5-9ปี</c:v>
                </c:pt>
                <c:pt idx="2">
                  <c:v>10-14ปี</c:v>
                </c:pt>
                <c:pt idx="3">
                  <c:v>15-24ปี</c:v>
                </c:pt>
                <c:pt idx="4">
                  <c:v>25-34ปี</c:v>
                </c:pt>
                <c:pt idx="5">
                  <c:v>35-44ปี</c:v>
                </c:pt>
                <c:pt idx="6">
                  <c:v>45-54ปี</c:v>
                </c:pt>
                <c:pt idx="7">
                  <c:v>55-64ปี</c:v>
                </c:pt>
                <c:pt idx="8">
                  <c:v>65ขึ้นไป</c:v>
                </c:pt>
              </c:strCache>
            </c:strRef>
          </c:cat>
          <c:val>
            <c:numRef>
              <c:f>Sheet1!$B$16:$B$24</c:f>
              <c:numCache>
                <c:formatCode>0.00</c:formatCode>
                <c:ptCount val="9"/>
                <c:pt idx="0">
                  <c:v>6.7021133997587254</c:v>
                </c:pt>
                <c:pt idx="1">
                  <c:v>6.639812314638573</c:v>
                </c:pt>
                <c:pt idx="2">
                  <c:v>9.914340101522841</c:v>
                </c:pt>
                <c:pt idx="3">
                  <c:v>10.59617959561127</c:v>
                </c:pt>
                <c:pt idx="4">
                  <c:v>1.7332224070992743</c:v>
                </c:pt>
                <c:pt idx="5">
                  <c:v>1.645643570059161</c:v>
                </c:pt>
                <c:pt idx="6">
                  <c:v>1.8585978737640321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420800"/>
        <c:axId val="95422336"/>
      </c:barChart>
      <c:catAx>
        <c:axId val="9542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n-US" sz="4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95422336"/>
        <c:crosses val="autoZero"/>
        <c:auto val="1"/>
        <c:lblAlgn val="ctr"/>
        <c:lblOffset val="100"/>
        <c:noMultiLvlLbl val="0"/>
      </c:catAx>
      <c:valAx>
        <c:axId val="954223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n-US" sz="8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95420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th-TH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369095503928902E-2"/>
          <c:y val="5.7266392983220019E-2"/>
          <c:w val="0.9086471157049637"/>
          <c:h val="0.81351808861300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Median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US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Sheet3!$B$2:$M$2</c:f>
              <c:numCache>
                <c:formatCode>General</c:formatCode>
                <c:ptCount val="12"/>
                <c:pt idx="0">
                  <c:v>21</c:v>
                </c:pt>
                <c:pt idx="1">
                  <c:v>30</c:v>
                </c:pt>
                <c:pt idx="2">
                  <c:v>47</c:v>
                </c:pt>
                <c:pt idx="3">
                  <c:v>43</c:v>
                </c:pt>
                <c:pt idx="4">
                  <c:v>59</c:v>
                </c:pt>
                <c:pt idx="5">
                  <c:v>182</c:v>
                </c:pt>
                <c:pt idx="6">
                  <c:v>241</c:v>
                </c:pt>
                <c:pt idx="7">
                  <c:v>122</c:v>
                </c:pt>
                <c:pt idx="8">
                  <c:v>72</c:v>
                </c:pt>
                <c:pt idx="9">
                  <c:v>44</c:v>
                </c:pt>
                <c:pt idx="10">
                  <c:v>37</c:v>
                </c:pt>
                <c:pt idx="1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470720"/>
        <c:axId val="95472256"/>
      </c:barChart>
      <c:lineChart>
        <c:grouping val="standard"/>
        <c:varyColors val="0"/>
        <c:ser>
          <c:idx val="1"/>
          <c:order val="1"/>
          <c:tx>
            <c:strRef>
              <c:f>Sheet3!$A$3</c:f>
              <c:strCache>
                <c:ptCount val="1"/>
                <c:pt idx="0">
                  <c:v>2558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3.6105745565369822E-2"/>
                </c:manualLayout>
              </c:layout>
              <c:spPr/>
              <c:txPr>
                <a:bodyPr/>
                <a:lstStyle/>
                <a:p>
                  <a:pPr>
                    <a:defRPr lang="en-US" b="1">
                      <a:solidFill>
                        <a:srgbClr val="FF0000"/>
                      </a:solidFill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6.1895563826348129E-2"/>
                </c:manualLayout>
              </c:layout>
              <c:spPr/>
              <c:txPr>
                <a:bodyPr/>
                <a:lstStyle/>
                <a:p>
                  <a:pPr>
                    <a:defRPr lang="en-US" b="1">
                      <a:solidFill>
                        <a:srgbClr val="FF0000"/>
                      </a:solidFill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83926016006013E-17"/>
                  <c:y val="-4.1263709217565406E-2"/>
                </c:manualLayout>
              </c:layout>
              <c:spPr/>
              <c:txPr>
                <a:bodyPr/>
                <a:lstStyle/>
                <a:p>
                  <a:pPr>
                    <a:defRPr lang="en-US" b="1">
                      <a:solidFill>
                        <a:srgbClr val="FF0000"/>
                      </a:solidFill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7369454782935124E-2"/>
                </c:manualLayout>
              </c:layout>
              <c:spPr/>
              <c:txPr>
                <a:bodyPr/>
                <a:lstStyle/>
                <a:p>
                  <a:pPr>
                    <a:defRPr lang="en-US" b="1">
                      <a:solidFill>
                        <a:srgbClr val="FF0000"/>
                      </a:solidFill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1579636521956712E-2"/>
                </c:manualLayout>
              </c:layout>
              <c:spPr/>
              <c:txPr>
                <a:bodyPr/>
                <a:lstStyle/>
                <a:p>
                  <a:pPr>
                    <a:defRPr lang="en-US" b="1">
                      <a:solidFill>
                        <a:srgbClr val="FF0000"/>
                      </a:solidFill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>
                    <a:solidFill>
                      <a:srgbClr val="FF000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Sheet3!$B$3:$M$3</c:f>
              <c:numCache>
                <c:formatCode>General</c:formatCode>
                <c:ptCount val="12"/>
                <c:pt idx="0">
                  <c:v>12</c:v>
                </c:pt>
                <c:pt idx="1">
                  <c:v>14</c:v>
                </c:pt>
                <c:pt idx="2">
                  <c:v>23</c:v>
                </c:pt>
                <c:pt idx="3">
                  <c:v>21</c:v>
                </c:pt>
                <c:pt idx="4">
                  <c:v>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470720"/>
        <c:axId val="95472256"/>
      </c:lineChart>
      <c:catAx>
        <c:axId val="95470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5472256"/>
        <c:crosses val="autoZero"/>
        <c:auto val="1"/>
        <c:lblAlgn val="ctr"/>
        <c:lblOffset val="100"/>
        <c:noMultiLvlLbl val="0"/>
      </c:catAx>
      <c:valAx>
        <c:axId val="95472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5470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41868798907933"/>
          <c:y val="8.6935243593971728E-2"/>
          <c:w val="0.20867831923486294"/>
          <c:h val="0.11433052880905498"/>
        </c:manualLayout>
      </c:layout>
      <c:overlay val="0"/>
      <c:spPr>
        <a:solidFill>
          <a:schemeClr val="bg1">
            <a:lumMod val="85000"/>
          </a:schemeClr>
        </a:solidFill>
      </c:spPr>
      <c:txPr>
        <a:bodyPr/>
        <a:lstStyle/>
        <a:p>
          <a:pPr>
            <a:defRPr lang="en-US"/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684480"/>
        <c:axId val="95686016"/>
      </c:barChart>
      <c:catAx>
        <c:axId val="95684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5686016"/>
        <c:crosses val="autoZero"/>
        <c:auto val="1"/>
        <c:lblAlgn val="ctr"/>
        <c:lblOffset val="100"/>
        <c:noMultiLvlLbl val="0"/>
      </c:catAx>
      <c:valAx>
        <c:axId val="9568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5684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Sheet1!$E$1:$E$2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Sheet1!$F$1:$F$2</c:f>
              <c:numCache>
                <c:formatCode>0.00</c:formatCode>
                <c:ptCount val="2"/>
                <c:pt idx="0">
                  <c:v>37.942950064367423</c:v>
                </c:pt>
                <c:pt idx="1">
                  <c:v>62.057049935631923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lang="en-US"/>
          </a:pPr>
          <a:endParaRPr lang="th-TH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lang="en-US" sz="3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Sheet1!$A$16:$A$24</c:f>
              <c:strCache>
                <c:ptCount val="9"/>
                <c:pt idx="0">
                  <c:v>0-4ปี</c:v>
                </c:pt>
                <c:pt idx="1">
                  <c:v>5-9ปี</c:v>
                </c:pt>
                <c:pt idx="2">
                  <c:v>10-14ปี</c:v>
                </c:pt>
                <c:pt idx="3">
                  <c:v>15-24ปี</c:v>
                </c:pt>
                <c:pt idx="4">
                  <c:v>25-34ปี</c:v>
                </c:pt>
                <c:pt idx="5">
                  <c:v>35-44ปี</c:v>
                </c:pt>
                <c:pt idx="6">
                  <c:v>45-54ปี</c:v>
                </c:pt>
                <c:pt idx="7">
                  <c:v>55-64ปี</c:v>
                </c:pt>
                <c:pt idx="8">
                  <c:v>65ขึ้นไป</c:v>
                </c:pt>
              </c:strCache>
            </c:strRef>
          </c:cat>
          <c:val>
            <c:numRef>
              <c:f>Sheet1!$B$16:$B$24</c:f>
              <c:numCache>
                <c:formatCode>0.00</c:formatCode>
                <c:ptCount val="9"/>
                <c:pt idx="0">
                  <c:v>8598.8114918904448</c:v>
                </c:pt>
                <c:pt idx="1">
                  <c:v>2483.2898056747977</c:v>
                </c:pt>
                <c:pt idx="2">
                  <c:v>1388.0076142131979</c:v>
                </c:pt>
                <c:pt idx="3">
                  <c:v>1180.029091329435</c:v>
                </c:pt>
                <c:pt idx="4">
                  <c:v>1197.6566833056031</c:v>
                </c:pt>
                <c:pt idx="5">
                  <c:v>1395.5057474101711</c:v>
                </c:pt>
                <c:pt idx="6">
                  <c:v>1537.0604416028548</c:v>
                </c:pt>
                <c:pt idx="7">
                  <c:v>2394.2261330761812</c:v>
                </c:pt>
                <c:pt idx="8">
                  <c:v>3376.9548970459341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736960"/>
        <c:axId val="95738496"/>
      </c:barChart>
      <c:catAx>
        <c:axId val="9573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5738496"/>
        <c:crosses val="autoZero"/>
        <c:auto val="1"/>
        <c:lblAlgn val="ctr"/>
        <c:lblOffset val="100"/>
        <c:noMultiLvlLbl val="0"/>
      </c:catAx>
      <c:valAx>
        <c:axId val="9573849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en-US" sz="300"/>
            </a:pPr>
            <a:endParaRPr lang="th-TH"/>
          </a:p>
        </c:txPr>
        <c:crossAx val="95736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72329040265343E-2"/>
          <c:y val="5.6030183727034097E-2"/>
          <c:w val="0.93059370485665638"/>
          <c:h val="0.83261956838728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Median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US" sz="1200" b="1">
                    <a:solidFill>
                      <a:srgbClr val="FF000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Sheet3!$B$2:$M$2</c:f>
              <c:numCache>
                <c:formatCode>General</c:formatCode>
                <c:ptCount val="12"/>
                <c:pt idx="0">
                  <c:v>1453</c:v>
                </c:pt>
                <c:pt idx="1">
                  <c:v>1349</c:v>
                </c:pt>
                <c:pt idx="2">
                  <c:v>1230</c:v>
                </c:pt>
                <c:pt idx="3">
                  <c:v>1085</c:v>
                </c:pt>
                <c:pt idx="4">
                  <c:v>1325</c:v>
                </c:pt>
                <c:pt idx="5">
                  <c:v>1297</c:v>
                </c:pt>
                <c:pt idx="6">
                  <c:v>1390</c:v>
                </c:pt>
                <c:pt idx="7">
                  <c:v>1264</c:v>
                </c:pt>
                <c:pt idx="8">
                  <c:v>1021</c:v>
                </c:pt>
                <c:pt idx="9">
                  <c:v>1078</c:v>
                </c:pt>
                <c:pt idx="10">
                  <c:v>998</c:v>
                </c:pt>
                <c:pt idx="11">
                  <c:v>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580160"/>
        <c:axId val="95581696"/>
      </c:barChart>
      <c:lineChart>
        <c:grouping val="standard"/>
        <c:varyColors val="0"/>
        <c:ser>
          <c:idx val="1"/>
          <c:order val="1"/>
          <c:tx>
            <c:strRef>
              <c:f>Sheet3!$A$3</c:f>
              <c:strCache>
                <c:ptCount val="1"/>
                <c:pt idx="0">
                  <c:v>2558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lang="en-US" sz="12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Sheet3!$B$3:$M$3</c:f>
              <c:numCache>
                <c:formatCode>General</c:formatCode>
                <c:ptCount val="12"/>
                <c:pt idx="0">
                  <c:v>1087</c:v>
                </c:pt>
                <c:pt idx="1">
                  <c:v>1227</c:v>
                </c:pt>
                <c:pt idx="2">
                  <c:v>1088</c:v>
                </c:pt>
                <c:pt idx="3">
                  <c:v>1123</c:v>
                </c:pt>
                <c:pt idx="4">
                  <c:v>1000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580160"/>
        <c:axId val="95581696"/>
      </c:lineChart>
      <c:catAx>
        <c:axId val="95580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5581696"/>
        <c:crosses val="autoZero"/>
        <c:auto val="1"/>
        <c:lblAlgn val="ctr"/>
        <c:lblOffset val="100"/>
        <c:noMultiLvlLbl val="0"/>
      </c:catAx>
      <c:valAx>
        <c:axId val="9558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5580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914492159380563"/>
          <c:y val="6.9060586176727903E-2"/>
          <c:w val="0.34574490580785333"/>
          <c:h val="0.13965660542432201"/>
        </c:manualLayout>
      </c:layout>
      <c:overlay val="0"/>
      <c:spPr>
        <a:solidFill>
          <a:schemeClr val="bg2">
            <a:lumMod val="90000"/>
          </a:schemeClr>
        </a:solidFill>
      </c:spPr>
      <c:txPr>
        <a:bodyPr/>
        <a:lstStyle/>
        <a:p>
          <a:pPr>
            <a:defRPr lang="en-US"/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20"/>
      <c:rotY val="189"/>
      <c:depthPercent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76234791278595E-2"/>
          <c:y val="2.1680878903462514E-2"/>
          <c:w val="0.95605523891071431"/>
          <c:h val="0.9358838731648413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การขาย</c:v>
                </c:pt>
              </c:strCache>
            </c:strRef>
          </c:tx>
          <c:spPr>
            <a:ln w="38100">
              <a:solidFill>
                <a:schemeClr val="bg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contourClr>
                <a:srgbClr val="000000"/>
              </a:contourClr>
            </a:sp3d>
          </c:spPr>
          <c:explosion val="14"/>
          <c:dLbls>
            <c:dLbl>
              <c:idx val="0"/>
              <c:layout>
                <c:manualLayout>
                  <c:x val="3.556854800340821E-2"/>
                  <c:y val="0.15262520550273609"/>
                </c:manualLayout>
              </c:layout>
              <c:tx>
                <c:rich>
                  <a:bodyPr/>
                  <a:lstStyle/>
                  <a:p>
                    <a:pPr>
                      <a:defRPr lang="en-US" sz="36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defRPr>
                    </a:pPr>
                    <a:r>
                      <a:rPr lang="en-US" dirty="0" smtClean="0"/>
                      <a:t>992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640530116691304"/>
                  <c:y val="-0.225039454781901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359309904425888E-2"/>
                  <c:y val="-0.2989445590528282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958456150454795E-2"/>
                  <c:y val="-0.3089273337554763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3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GN</c:v>
                </c:pt>
                <c:pt idx="1">
                  <c:v>Doc</c:v>
                </c:pt>
                <c:pt idx="2">
                  <c:v>Pha</c:v>
                </c:pt>
                <c:pt idx="3">
                  <c:v>Den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992</c:v>
                </c:pt>
                <c:pt idx="1">
                  <c:v>97</c:v>
                </c:pt>
                <c:pt idx="2">
                  <c:v>75</c:v>
                </c:pt>
                <c:pt idx="3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strRef>
              <c:f>Sheet1!$B$37:$B$38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Sheet1!$C$37:$C$38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074694722988813E-2"/>
          <c:y val="5.1400554097404495E-2"/>
          <c:w val="0.92514510472515699"/>
          <c:h val="0.832619568387285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Median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b="1">
                    <a:solidFill>
                      <a:srgbClr val="FF000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37</c:v>
                </c:pt>
                <c:pt idx="1">
                  <c:v>58</c:v>
                </c:pt>
                <c:pt idx="2">
                  <c:v>68</c:v>
                </c:pt>
                <c:pt idx="3">
                  <c:v>32</c:v>
                </c:pt>
                <c:pt idx="4">
                  <c:v>23</c:v>
                </c:pt>
                <c:pt idx="5">
                  <c:v>57</c:v>
                </c:pt>
                <c:pt idx="6">
                  <c:v>51</c:v>
                </c:pt>
                <c:pt idx="7">
                  <c:v>101</c:v>
                </c:pt>
                <c:pt idx="8">
                  <c:v>142</c:v>
                </c:pt>
                <c:pt idx="9">
                  <c:v>79</c:v>
                </c:pt>
                <c:pt idx="10">
                  <c:v>38</c:v>
                </c:pt>
                <c:pt idx="11">
                  <c:v>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Influenza</c:v>
                </c:pt>
              </c:strCache>
            </c:strRef>
          </c:tx>
          <c:dLbls>
            <c:dLbl>
              <c:idx val="0"/>
              <c:layout>
                <c:manualLayout>
                  <c:x val="-1.8993352326685711E-2"/>
                  <c:y val="-6.4814814814815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993352326685711E-2"/>
                  <c:y val="-7.407407407407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892687559354309E-2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792022792022804E-2"/>
                  <c:y val="-6.9444444444444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490028490028504E-2"/>
                  <c:y val="-7.870370370370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58</c:v>
                </c:pt>
                <c:pt idx="1">
                  <c:v>60</c:v>
                </c:pt>
                <c:pt idx="2">
                  <c:v>47</c:v>
                </c:pt>
                <c:pt idx="3">
                  <c:v>30</c:v>
                </c:pt>
                <c:pt idx="4">
                  <c:v>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Median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b="1">
                    <a:solidFill>
                      <a:srgbClr val="FF000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261</c:v>
                </c:pt>
                <c:pt idx="1">
                  <c:v>201</c:v>
                </c:pt>
                <c:pt idx="2">
                  <c:v>231</c:v>
                </c:pt>
                <c:pt idx="3">
                  <c:v>161</c:v>
                </c:pt>
                <c:pt idx="4">
                  <c:v>153</c:v>
                </c:pt>
                <c:pt idx="5">
                  <c:v>194</c:v>
                </c:pt>
                <c:pt idx="6">
                  <c:v>195</c:v>
                </c:pt>
                <c:pt idx="7">
                  <c:v>266</c:v>
                </c:pt>
                <c:pt idx="8">
                  <c:v>333</c:v>
                </c:pt>
                <c:pt idx="9">
                  <c:v>263</c:v>
                </c:pt>
                <c:pt idx="10">
                  <c:v>164</c:v>
                </c:pt>
                <c:pt idx="11">
                  <c:v>161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Pneumonia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314814814814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7777777777778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295346628679898E-2"/>
                  <c:y val="-6.4814814814815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b="1">
                    <a:solidFill>
                      <a:schemeClr val="tx1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271</c:v>
                </c:pt>
                <c:pt idx="1">
                  <c:v>348</c:v>
                </c:pt>
                <c:pt idx="2">
                  <c:v>286</c:v>
                </c:pt>
                <c:pt idx="3">
                  <c:v>274</c:v>
                </c:pt>
                <c:pt idx="4">
                  <c:v>160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320896"/>
        <c:axId val="96339072"/>
      </c:lineChart>
      <c:catAx>
        <c:axId val="96320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6339072"/>
        <c:crosses val="autoZero"/>
        <c:auto val="1"/>
        <c:lblAlgn val="ctr"/>
        <c:lblOffset val="100"/>
        <c:noMultiLvlLbl val="0"/>
      </c:catAx>
      <c:valAx>
        <c:axId val="96339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6320896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35118855979455132"/>
          <c:y val="2.535814216000791E-2"/>
          <c:w val="0.38601308575075433"/>
          <c:h val="0.20807786613563201"/>
        </c:manualLayout>
      </c:layout>
      <c:overlay val="0"/>
      <c:spPr>
        <a:solidFill>
          <a:schemeClr val="bg1">
            <a:lumMod val="85000"/>
          </a:schemeClr>
        </a:solidFill>
      </c:spPr>
      <c:txPr>
        <a:bodyPr/>
        <a:lstStyle/>
        <a:p>
          <a:pPr>
            <a:defRPr lang="en-US"/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263113359364703E-2"/>
          <c:y val="5.1400554097404495E-2"/>
          <c:w val="0.92456354444557298"/>
          <c:h val="0.83261956838728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Sheet3!$A$4</c:f>
              <c:strCache>
                <c:ptCount val="1"/>
                <c:pt idx="0">
                  <c:v>Median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US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Sheet3!$B$3:$M$3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Sheet3!$B$4:$M$4</c:f>
              <c:numCache>
                <c:formatCode>General</c:formatCode>
                <c:ptCount val="12"/>
                <c:pt idx="0">
                  <c:v>74</c:v>
                </c:pt>
                <c:pt idx="1">
                  <c:v>148</c:v>
                </c:pt>
                <c:pt idx="2">
                  <c:v>142</c:v>
                </c:pt>
                <c:pt idx="3">
                  <c:v>81</c:v>
                </c:pt>
                <c:pt idx="4">
                  <c:v>47</c:v>
                </c:pt>
                <c:pt idx="5">
                  <c:v>39</c:v>
                </c:pt>
                <c:pt idx="6">
                  <c:v>32</c:v>
                </c:pt>
                <c:pt idx="7">
                  <c:v>38</c:v>
                </c:pt>
                <c:pt idx="8">
                  <c:v>34</c:v>
                </c:pt>
                <c:pt idx="9">
                  <c:v>26</c:v>
                </c:pt>
                <c:pt idx="10">
                  <c:v>26</c:v>
                </c:pt>
                <c:pt idx="1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386432"/>
        <c:axId val="96400512"/>
      </c:barChart>
      <c:lineChart>
        <c:grouping val="standard"/>
        <c:varyColors val="0"/>
        <c:ser>
          <c:idx val="1"/>
          <c:order val="1"/>
          <c:tx>
            <c:strRef>
              <c:f>Sheet3!$A$5</c:f>
              <c:strCache>
                <c:ptCount val="1"/>
                <c:pt idx="0">
                  <c:v>2558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7.81555295037124E-3"/>
                  <c:y val="-9.2592592592592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893317702227403E-3"/>
                  <c:y val="-1.3888888888888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41774130519704E-2"/>
                  <c:y val="-4.6296296296296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893317702227403E-3"/>
                  <c:y val="-1.3888888888888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15552950371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1200" b="1">
                    <a:solidFill>
                      <a:srgbClr val="FF000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Sheet3!$B$3:$M$3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Sheet3!$B$5:$M$5</c:f>
              <c:numCache>
                <c:formatCode>General</c:formatCode>
                <c:ptCount val="12"/>
                <c:pt idx="0">
                  <c:v>69</c:v>
                </c:pt>
                <c:pt idx="1">
                  <c:v>140</c:v>
                </c:pt>
                <c:pt idx="2">
                  <c:v>133</c:v>
                </c:pt>
                <c:pt idx="3">
                  <c:v>53</c:v>
                </c:pt>
                <c:pt idx="4">
                  <c:v>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386432"/>
        <c:axId val="96400512"/>
      </c:lineChart>
      <c:catAx>
        <c:axId val="96386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6400512"/>
        <c:crosses val="autoZero"/>
        <c:auto val="1"/>
        <c:lblAlgn val="ctr"/>
        <c:lblOffset val="100"/>
        <c:noMultiLvlLbl val="0"/>
      </c:catAx>
      <c:valAx>
        <c:axId val="9640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638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08808805112697"/>
          <c:y val="0.115356882473024"/>
          <c:w val="0.16429018471167109"/>
          <c:h val="0.102619568387285"/>
        </c:manualLayout>
      </c:layout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lang="en-US"/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lang="en-US" sz="6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Sheet1!$A$21:$A$29</c:f>
              <c:strCache>
                <c:ptCount val="9"/>
                <c:pt idx="0">
                  <c:v>0-4ปี</c:v>
                </c:pt>
                <c:pt idx="1">
                  <c:v>5-9ปี</c:v>
                </c:pt>
                <c:pt idx="2">
                  <c:v>10-14ปี</c:v>
                </c:pt>
                <c:pt idx="3">
                  <c:v>15-24ปี</c:v>
                </c:pt>
                <c:pt idx="4">
                  <c:v>25-34ปี</c:v>
                </c:pt>
                <c:pt idx="5">
                  <c:v>35-44ปี</c:v>
                </c:pt>
                <c:pt idx="6">
                  <c:v>45-54ปี</c:v>
                </c:pt>
                <c:pt idx="7">
                  <c:v>55-64ปี</c:v>
                </c:pt>
                <c:pt idx="8">
                  <c:v>65ขึ้นไป</c:v>
                </c:pt>
              </c:strCache>
            </c:strRef>
          </c:cat>
          <c:val>
            <c:numRef>
              <c:f>Sheet1!$B$21:$B$29</c:f>
              <c:numCache>
                <c:formatCode>0.00</c:formatCode>
                <c:ptCount val="9"/>
                <c:pt idx="0">
                  <c:v>142.97841919485262</c:v>
                </c:pt>
                <c:pt idx="1">
                  <c:v>106.23699703421724</c:v>
                </c:pt>
                <c:pt idx="2">
                  <c:v>45.605964467005052</c:v>
                </c:pt>
                <c:pt idx="3">
                  <c:v>60.687210411228072</c:v>
                </c:pt>
                <c:pt idx="4">
                  <c:v>63.262617859123679</c:v>
                </c:pt>
                <c:pt idx="5">
                  <c:v>134.3755633121938</c:v>
                </c:pt>
                <c:pt idx="6">
                  <c:v>70.626719203033147</c:v>
                </c:pt>
                <c:pt idx="7">
                  <c:v>99.445515911282598</c:v>
                </c:pt>
                <c:pt idx="8">
                  <c:v>61.511018161128106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420992"/>
        <c:axId val="96422528"/>
      </c:barChart>
      <c:catAx>
        <c:axId val="9642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600"/>
            </a:pPr>
            <a:endParaRPr lang="th-TH"/>
          </a:p>
        </c:txPr>
        <c:crossAx val="96422528"/>
        <c:crosses val="autoZero"/>
        <c:auto val="1"/>
        <c:lblAlgn val="ctr"/>
        <c:lblOffset val="100"/>
        <c:noMultiLvlLbl val="0"/>
      </c:catAx>
      <c:valAx>
        <c:axId val="9642252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6420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lang="en-US" sz="12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Tbldsbymonthsex2!$U$45:$U$46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Tbldsbymonthsex2!$V$45:$V$46</c:f>
              <c:numCache>
                <c:formatCode>0.00</c:formatCode>
                <c:ptCount val="2"/>
                <c:pt idx="0">
                  <c:v>35.135135135135243</c:v>
                </c:pt>
                <c:pt idx="1">
                  <c:v>64.86486486486487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064336470136271"/>
          <c:y val="0.16661510809441304"/>
          <c:w val="0.15134850521733609"/>
          <c:h val="0.19984179060950694"/>
        </c:manualLayout>
      </c:layout>
      <c:overlay val="0"/>
      <c:txPr>
        <a:bodyPr/>
        <a:lstStyle/>
        <a:p>
          <a:pPr>
            <a:defRPr lang="en-US"/>
          </a:pPr>
          <a:endParaRPr lang="th-TH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568020473532324E-2"/>
          <c:y val="5.1400554097404495E-2"/>
          <c:w val="0.9192509044477547"/>
          <c:h val="0.83261956838728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Sheet3!$A$4</c:f>
              <c:strCache>
                <c:ptCount val="1"/>
                <c:pt idx="0">
                  <c:v>Median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US" sz="8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Sheet3!$B$3:$M$3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Sheet3!$B$4:$M$4</c:f>
              <c:numCache>
                <c:formatCode>General</c:formatCode>
                <c:ptCount val="12"/>
                <c:pt idx="0">
                  <c:v>124</c:v>
                </c:pt>
                <c:pt idx="1">
                  <c:v>97</c:v>
                </c:pt>
                <c:pt idx="2">
                  <c:v>109</c:v>
                </c:pt>
                <c:pt idx="3">
                  <c:v>87</c:v>
                </c:pt>
                <c:pt idx="4">
                  <c:v>99</c:v>
                </c:pt>
                <c:pt idx="5">
                  <c:v>99</c:v>
                </c:pt>
                <c:pt idx="6">
                  <c:v>125</c:v>
                </c:pt>
                <c:pt idx="7">
                  <c:v>117</c:v>
                </c:pt>
                <c:pt idx="8">
                  <c:v>116</c:v>
                </c:pt>
                <c:pt idx="9">
                  <c:v>149</c:v>
                </c:pt>
                <c:pt idx="10">
                  <c:v>107</c:v>
                </c:pt>
                <c:pt idx="1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504832"/>
        <c:axId val="96514816"/>
      </c:barChart>
      <c:lineChart>
        <c:grouping val="standard"/>
        <c:varyColors val="0"/>
        <c:ser>
          <c:idx val="1"/>
          <c:order val="1"/>
          <c:tx>
            <c:strRef>
              <c:f>Sheet3!$A$5</c:f>
              <c:strCache>
                <c:ptCount val="1"/>
                <c:pt idx="0">
                  <c:v>2558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1.2474012474012501E-2"/>
                  <c:y val="-3.7037037037037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38888888888889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0185185185185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555555555555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81946374926913E-17"/>
                  <c:y val="-4.1666666666666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6001386001391E-3"/>
                  <c:y val="-5.0925925925925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1200" b="1">
                    <a:solidFill>
                      <a:srgbClr val="FF000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Sheet3!$B$3:$M$3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Sheet3!$B$5:$M$5</c:f>
              <c:numCache>
                <c:formatCode>General</c:formatCode>
                <c:ptCount val="12"/>
                <c:pt idx="0">
                  <c:v>100</c:v>
                </c:pt>
                <c:pt idx="1">
                  <c:v>79</c:v>
                </c:pt>
                <c:pt idx="2">
                  <c:v>122</c:v>
                </c:pt>
                <c:pt idx="3">
                  <c:v>97</c:v>
                </c:pt>
                <c:pt idx="4">
                  <c:v>103</c:v>
                </c:pt>
                <c:pt idx="5">
                  <c:v>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504832"/>
        <c:axId val="96514816"/>
      </c:lineChart>
      <c:catAx>
        <c:axId val="96504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6514816"/>
        <c:crosses val="autoZero"/>
        <c:auto val="1"/>
        <c:lblAlgn val="ctr"/>
        <c:lblOffset val="100"/>
        <c:noMultiLvlLbl val="0"/>
      </c:catAx>
      <c:valAx>
        <c:axId val="9651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6504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267226877436"/>
          <c:y val="0.101467993584135"/>
          <c:w val="0.29378812426261325"/>
          <c:h val="0.11187882764654396"/>
        </c:manualLayout>
      </c:layout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lang="en-US"/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lang="en-US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Sheet1!$A$21:$A$29</c:f>
              <c:strCache>
                <c:ptCount val="9"/>
                <c:pt idx="0">
                  <c:v>0-4ปี</c:v>
                </c:pt>
                <c:pt idx="1">
                  <c:v>5-9ปี</c:v>
                </c:pt>
                <c:pt idx="2">
                  <c:v>10-14ปี</c:v>
                </c:pt>
                <c:pt idx="3">
                  <c:v>15-24ปี</c:v>
                </c:pt>
                <c:pt idx="4">
                  <c:v>25-34ปี</c:v>
                </c:pt>
                <c:pt idx="5">
                  <c:v>35-44ปี</c:v>
                </c:pt>
                <c:pt idx="6">
                  <c:v>45-54ปี</c:v>
                </c:pt>
                <c:pt idx="7">
                  <c:v>55-64ปี</c:v>
                </c:pt>
                <c:pt idx="8">
                  <c:v>65ขึ้นไป</c:v>
                </c:pt>
              </c:strCache>
            </c:strRef>
          </c:cat>
          <c:val>
            <c:numRef>
              <c:f>Sheet1!$B$21:$B$29</c:f>
              <c:numCache>
                <c:formatCode>0.00</c:formatCode>
                <c:ptCount val="9"/>
                <c:pt idx="0">
                  <c:v>142.97841919485262</c:v>
                </c:pt>
                <c:pt idx="1">
                  <c:v>106.23699703421724</c:v>
                </c:pt>
                <c:pt idx="2">
                  <c:v>45.605964467005052</c:v>
                </c:pt>
                <c:pt idx="3">
                  <c:v>60.687210411228072</c:v>
                </c:pt>
                <c:pt idx="4">
                  <c:v>63.262617859123679</c:v>
                </c:pt>
                <c:pt idx="5">
                  <c:v>134.3755633121938</c:v>
                </c:pt>
                <c:pt idx="6">
                  <c:v>70.626719203033147</c:v>
                </c:pt>
                <c:pt idx="7">
                  <c:v>99.445515911282598</c:v>
                </c:pt>
                <c:pt idx="8">
                  <c:v>61.511018161128106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00832"/>
        <c:axId val="96602368"/>
      </c:barChart>
      <c:catAx>
        <c:axId val="9660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6602368"/>
        <c:crosses val="autoZero"/>
        <c:auto val="1"/>
        <c:lblAlgn val="ctr"/>
        <c:lblOffset val="100"/>
        <c:noMultiLvlLbl val="0"/>
      </c:catAx>
      <c:valAx>
        <c:axId val="9660236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6600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lang="en-US" sz="9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Tbldsbymonthsex2!$U$45:$U$46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Tbldsbymonthsex2!$V$45:$V$46</c:f>
              <c:numCache>
                <c:formatCode>0.00</c:formatCode>
                <c:ptCount val="2"/>
                <c:pt idx="0">
                  <c:v>35.135135135135243</c:v>
                </c:pt>
                <c:pt idx="1">
                  <c:v>64.86486486486487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857013088677829"/>
          <c:y val="8.7695367573282751E-2"/>
          <c:w val="0.17003256353704801"/>
          <c:h val="0.28885529388232417"/>
        </c:manualLayout>
      </c:layout>
      <c:overlay val="0"/>
      <c:txPr>
        <a:bodyPr/>
        <a:lstStyle/>
        <a:p>
          <a:pPr>
            <a:defRPr lang="en-US"/>
          </a:pPr>
          <a:endParaRPr lang="th-TH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675494834682"/>
          <c:y val="0.11593835377299798"/>
          <c:w val="0.86947259628395701"/>
          <c:h val="0.7273182258782416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 รวม</c:v>
                </c:pt>
              </c:strCache>
            </c:strRef>
          </c:tx>
          <c:spPr>
            <a:ln w="76200" cmpd="sng">
              <a:solidFill>
                <a:srgbClr val="002060"/>
              </a:solidFill>
              <a:prstDash val="solid"/>
            </a:ln>
          </c:spPr>
          <c:marker>
            <c:symbol val="none"/>
          </c:marker>
          <c:dPt>
            <c:idx val="6"/>
            <c:bubble3D val="0"/>
            <c:spPr>
              <a:ln w="76200" cmpd="sng">
                <a:solidFill>
                  <a:srgbClr val="002060"/>
                </a:solidFill>
                <a:prstDash val="solid"/>
              </a:ln>
            </c:spPr>
          </c:dPt>
          <c:dPt>
            <c:idx val="7"/>
            <c:bubble3D val="0"/>
            <c:spPr>
              <a:ln w="76200" cmpd="sng">
                <a:solidFill>
                  <a:srgbClr val="002060"/>
                </a:solidFill>
                <a:prstDash val="solid"/>
              </a:ln>
            </c:spPr>
          </c:dPt>
          <c:dPt>
            <c:idx val="8"/>
            <c:bubble3D val="0"/>
            <c:spPr>
              <a:ln w="76200" cmpd="sng">
                <a:solidFill>
                  <a:srgbClr val="002060"/>
                </a:solidFill>
                <a:prstDash val="dash"/>
              </a:ln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6.2221786724152392E-2"/>
                  <c:y val="5.4105890522705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629422249596409E-3"/>
                  <c:y val="-3.6070593681804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  <c:pt idx="7">
                  <c:v>2557</c:v>
                </c:pt>
                <c:pt idx="8">
                  <c:v>2558</c:v>
                </c:pt>
              </c:numCache>
            </c:numRef>
          </c:cat>
          <c:val>
            <c:numRef>
              <c:f>Sheet1!$B$2:$B$10</c:f>
              <c:numCache>
                <c:formatCode>_-* #,##0_-;\-* #,##0_-;_-* "-"??_-;_-@_-</c:formatCode>
                <c:ptCount val="9"/>
                <c:pt idx="0">
                  <c:v>1669100</c:v>
                </c:pt>
                <c:pt idx="1">
                  <c:v>1856072.0000000002</c:v>
                </c:pt>
                <c:pt idx="2">
                  <c:v>2139601</c:v>
                </c:pt>
                <c:pt idx="3">
                  <c:v>2387567</c:v>
                </c:pt>
                <c:pt idx="4">
                  <c:v>2349113</c:v>
                </c:pt>
                <c:pt idx="5">
                  <c:v>2412992.9999999986</c:v>
                </c:pt>
                <c:pt idx="6">
                  <c:v>2431781</c:v>
                </c:pt>
                <c:pt idx="7">
                  <c:v>2530379</c:v>
                </c:pt>
                <c:pt idx="8">
                  <c:v>1827323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 รพ.</c:v>
                </c:pt>
              </c:strCache>
            </c:strRef>
          </c:tx>
          <c:spPr>
            <a:ln w="76200"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7"/>
            <c:bubble3D val="0"/>
            <c:spPr>
              <a:ln w="76200">
                <a:solidFill>
                  <a:srgbClr val="FF0000"/>
                </a:solidFill>
                <a:prstDash val="sysDash"/>
              </a:ln>
            </c:spPr>
          </c:dPt>
          <c:cat>
            <c:numRef>
              <c:f>Sheet1!$A$2:$A$10</c:f>
              <c:numCache>
                <c:formatCode>General</c:formatCode>
                <c:ptCount val="9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  <c:pt idx="7">
                  <c:v>2557</c:v>
                </c:pt>
                <c:pt idx="8">
                  <c:v>2558</c:v>
                </c:pt>
              </c:numCache>
            </c:numRef>
          </c:cat>
          <c:val>
            <c:numRef>
              <c:f>Sheet1!$C$2:$C$10</c:f>
              <c:numCache>
                <c:formatCode>_-* #,##0_-;\-* #,##0_-;_-* "-"??_-;_-@_-</c:formatCode>
                <c:ptCount val="9"/>
                <c:pt idx="0">
                  <c:v>579894</c:v>
                </c:pt>
                <c:pt idx="1">
                  <c:v>687611</c:v>
                </c:pt>
                <c:pt idx="2">
                  <c:v>912283</c:v>
                </c:pt>
                <c:pt idx="3">
                  <c:v>1181384</c:v>
                </c:pt>
                <c:pt idx="4">
                  <c:v>1225875</c:v>
                </c:pt>
                <c:pt idx="5">
                  <c:v>1200212</c:v>
                </c:pt>
                <c:pt idx="6">
                  <c:v>1212824</c:v>
                </c:pt>
                <c:pt idx="7">
                  <c:v>1262043</c:v>
                </c:pt>
                <c:pt idx="8">
                  <c:v>905386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OP รพสต.</c:v>
                </c:pt>
              </c:strCache>
            </c:strRef>
          </c:tx>
          <c:spPr>
            <a:ln w="76200">
              <a:solidFill>
                <a:srgbClr val="00B050"/>
              </a:solidFill>
              <a:prstDash val="solid"/>
            </a:ln>
          </c:spPr>
          <c:marker>
            <c:symbol val="none"/>
          </c:marker>
          <c:dPt>
            <c:idx val="8"/>
            <c:bubble3D val="0"/>
            <c:spPr>
              <a:ln w="76200">
                <a:solidFill>
                  <a:srgbClr val="00B050"/>
                </a:solidFill>
                <a:prstDash val="dash"/>
              </a:ln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6.2221786724152392E-2"/>
                  <c:y val="3.3494122704531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1851768899838808E-2"/>
                  <c:y val="-3.8647064659075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  <c:pt idx="7">
                  <c:v>2557</c:v>
                </c:pt>
                <c:pt idx="8">
                  <c:v>2558</c:v>
                </c:pt>
              </c:numCache>
            </c:numRef>
          </c:cat>
          <c:val>
            <c:numRef>
              <c:f>Sheet1!$D$2:$D$10</c:f>
              <c:numCache>
                <c:formatCode>_-* #,##0_-;\-* #,##0_-;_-* "-"??_-;_-@_-</c:formatCode>
                <c:ptCount val="9"/>
                <c:pt idx="0">
                  <c:v>1089215</c:v>
                </c:pt>
                <c:pt idx="1">
                  <c:v>1168461</c:v>
                </c:pt>
                <c:pt idx="2">
                  <c:v>1227318</c:v>
                </c:pt>
                <c:pt idx="3">
                  <c:v>1206183</c:v>
                </c:pt>
                <c:pt idx="4">
                  <c:v>1123238</c:v>
                </c:pt>
                <c:pt idx="5">
                  <c:v>1209309</c:v>
                </c:pt>
                <c:pt idx="6">
                  <c:v>1218957</c:v>
                </c:pt>
                <c:pt idx="7">
                  <c:v>1268336</c:v>
                </c:pt>
                <c:pt idx="8">
                  <c:v>921937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785344"/>
        <c:axId val="97786880"/>
      </c:lineChart>
      <c:catAx>
        <c:axId val="9778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7786880"/>
        <c:crosses val="autoZero"/>
        <c:auto val="1"/>
        <c:lblAlgn val="ctr"/>
        <c:lblOffset val="100"/>
        <c:noMultiLvlLbl val="0"/>
      </c:catAx>
      <c:valAx>
        <c:axId val="97786880"/>
        <c:scaling>
          <c:orientation val="minMax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7785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049175508832796"/>
          <c:y val="3.1208373248355212E-2"/>
          <c:w val="0.40950824491167215"/>
          <c:h val="0.120709884477067"/>
        </c:manualLayout>
      </c:layout>
      <c:overlay val="0"/>
      <c:txPr>
        <a:bodyPr/>
        <a:lstStyle/>
        <a:p>
          <a:pPr>
            <a:defRPr lang="en-US"/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2000" b="1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ln w="57150"/>
          </c:spPr>
          <c:marker>
            <c:symbol val="none"/>
          </c:marker>
          <c:dPt>
            <c:idx val="8"/>
            <c:bubble3D val="0"/>
            <c:spPr>
              <a:ln w="57150">
                <a:solidFill>
                  <a:srgbClr val="FF0000"/>
                </a:solidFill>
                <a:prstDash val="sysDash"/>
              </a:ln>
            </c:spPr>
          </c:dPt>
          <c:dLbls>
            <c:dLbl>
              <c:idx val="0"/>
              <c:layout>
                <c:manualLayout>
                  <c:x val="-5.318101429414742E-2"/>
                  <c:y val="-4.9766499112924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297759601715512E-2"/>
                  <c:y val="-2.7371574512107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583726537840923E-2"/>
                  <c:y val="-3.234822442339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986558423860811E-2"/>
                  <c:y val="-3.9813199290337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9505896332795207E-2"/>
                  <c:y val="-2.985989946775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908608576488411E-2"/>
                  <c:y val="-2.4883249556461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908608576488411E-2"/>
                  <c:y val="-2.985989946775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0778302050454105E-3"/>
                  <c:y val="-3.9813199290337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  <c:pt idx="7">
                  <c:v>2557</c:v>
                </c:pt>
                <c:pt idx="8">
                  <c:v>2558</c:v>
                </c:pt>
              </c:numCache>
            </c:numRef>
          </c:cat>
          <c:val>
            <c:numRef>
              <c:f>Sheet1!$B$2:$B$10</c:f>
              <c:numCache>
                <c:formatCode>_-* #,##0_-;\-* #,##0_-;_-* "-"??_-;_-@_-</c:formatCode>
                <c:ptCount val="9"/>
                <c:pt idx="0">
                  <c:v>49174</c:v>
                </c:pt>
                <c:pt idx="1">
                  <c:v>69696</c:v>
                </c:pt>
                <c:pt idx="2">
                  <c:v>77997</c:v>
                </c:pt>
                <c:pt idx="3">
                  <c:v>77250</c:v>
                </c:pt>
                <c:pt idx="4">
                  <c:v>83862</c:v>
                </c:pt>
                <c:pt idx="5">
                  <c:v>86146</c:v>
                </c:pt>
                <c:pt idx="6">
                  <c:v>83769</c:v>
                </c:pt>
                <c:pt idx="7">
                  <c:v>84023</c:v>
                </c:pt>
                <c:pt idx="8">
                  <c:v>53690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860224"/>
        <c:axId val="97866112"/>
      </c:lineChart>
      <c:catAx>
        <c:axId val="9786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7866112"/>
        <c:crosses val="autoZero"/>
        <c:auto val="1"/>
        <c:lblAlgn val="ctr"/>
        <c:lblOffset val="100"/>
        <c:noMultiLvlLbl val="0"/>
      </c:catAx>
      <c:valAx>
        <c:axId val="97866112"/>
        <c:scaling>
          <c:orientation val="minMax"/>
          <c:max val="100000"/>
          <c:min val="0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7860224"/>
        <c:crosses val="autoZero"/>
        <c:crossBetween val="between"/>
        <c:majorUnit val="200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170973600305903E-2"/>
          <c:y val="0.15850000000000208"/>
          <c:w val="0.88582181430591234"/>
          <c:h val="0.638500000000001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เกิด(ต่อพัน)</c:v>
                </c:pt>
              </c:strCache>
            </c:strRef>
          </c:tx>
          <c:spPr>
            <a:ln w="76200">
              <a:solidFill>
                <a:srgbClr val="1F497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5599912561629624E-2"/>
                  <c:y val="-3.809497146376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488825738954408E-2"/>
                  <c:y val="-4.0634636228017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488825738954408E-2"/>
                  <c:y val="-4.0634636228017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488825738954408E-2"/>
                  <c:y val="-4.571396575652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3777389162794E-2"/>
                  <c:y val="-3.5555306699515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7999562808142E-2"/>
                  <c:y val="-3.809497146376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1333260468025222E-2"/>
                  <c:y val="-4.0634636228017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866564655233203E-2"/>
                  <c:y val="-4.3174300992268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866564655233109E-2"/>
                  <c:y val="-3.5555306699515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755477832558609E-2"/>
                  <c:y val="-3.0475977171015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4222173645349204E-2"/>
                  <c:y val="-3.301564193526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20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47</c:v>
                </c:pt>
                <c:pt idx="1">
                  <c:v>48</c:v>
                </c:pt>
                <c:pt idx="2">
                  <c:v>49</c:v>
                </c:pt>
                <c:pt idx="3">
                  <c:v>50</c:v>
                </c:pt>
                <c:pt idx="4">
                  <c:v>51</c:v>
                </c:pt>
                <c:pt idx="5">
                  <c:v>52</c:v>
                </c:pt>
                <c:pt idx="6">
                  <c:v>53</c:v>
                </c:pt>
                <c:pt idx="7">
                  <c:v>54</c:v>
                </c:pt>
                <c:pt idx="8">
                  <c:v>55</c:v>
                </c:pt>
                <c:pt idx="9">
                  <c:v>56</c:v>
                </c:pt>
                <c:pt idx="10">
                  <c:v>57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8.4600000000000026</c:v>
                </c:pt>
                <c:pt idx="1">
                  <c:v>9.2100000000000009</c:v>
                </c:pt>
                <c:pt idx="2">
                  <c:v>8.65</c:v>
                </c:pt>
                <c:pt idx="3">
                  <c:v>8.82</c:v>
                </c:pt>
                <c:pt idx="4">
                  <c:v>8.77</c:v>
                </c:pt>
                <c:pt idx="5">
                  <c:v>8.43</c:v>
                </c:pt>
                <c:pt idx="6">
                  <c:v>7.59</c:v>
                </c:pt>
                <c:pt idx="7">
                  <c:v>8.1</c:v>
                </c:pt>
                <c:pt idx="8">
                  <c:v>9.34</c:v>
                </c:pt>
                <c:pt idx="9">
                  <c:v>8.14</c:v>
                </c:pt>
                <c:pt idx="10">
                  <c:v>8.43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ตาย(ต่อพัน)</c:v>
                </c:pt>
              </c:strCache>
            </c:strRef>
          </c:tx>
          <c:spPr>
            <a:ln w="76200">
              <a:solidFill>
                <a:srgbClr val="F71A0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4133216748838013E-2"/>
                  <c:y val="-5.0793295285022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599912561629624E-2"/>
                  <c:y val="-4.8253630520771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022129926163412E-2"/>
                  <c:y val="-5.0793295285022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488825738954408E-2"/>
                  <c:y val="-3.809497146376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911043103488901E-2"/>
                  <c:y val="-3.5555306699515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444347290698311E-2"/>
                  <c:y val="-3.809497146376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1333260468025222E-2"/>
                  <c:y val="-2.7936312406763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866564655233203E-2"/>
                  <c:y val="-3.301564193526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1333260468025025E-2"/>
                  <c:y val="-2.539664764251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866564655233203E-2"/>
                  <c:y val="-2.7936312406763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8399868842442599E-2"/>
                  <c:y val="-2.7936312406763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20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47</c:v>
                </c:pt>
                <c:pt idx="1">
                  <c:v>48</c:v>
                </c:pt>
                <c:pt idx="2">
                  <c:v>49</c:v>
                </c:pt>
                <c:pt idx="3">
                  <c:v>50</c:v>
                </c:pt>
                <c:pt idx="4">
                  <c:v>51</c:v>
                </c:pt>
                <c:pt idx="5">
                  <c:v>52</c:v>
                </c:pt>
                <c:pt idx="6">
                  <c:v>53</c:v>
                </c:pt>
                <c:pt idx="7">
                  <c:v>54</c:v>
                </c:pt>
                <c:pt idx="8">
                  <c:v>55</c:v>
                </c:pt>
                <c:pt idx="9">
                  <c:v>56</c:v>
                </c:pt>
                <c:pt idx="10">
                  <c:v>57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3.8899999999999997</c:v>
                </c:pt>
                <c:pt idx="1">
                  <c:v>4.5</c:v>
                </c:pt>
                <c:pt idx="2">
                  <c:v>4.45</c:v>
                </c:pt>
                <c:pt idx="3">
                  <c:v>4.9400000000000004</c:v>
                </c:pt>
                <c:pt idx="4">
                  <c:v>5.29</c:v>
                </c:pt>
                <c:pt idx="5">
                  <c:v>5.75</c:v>
                </c:pt>
                <c:pt idx="6">
                  <c:v>5.39</c:v>
                </c:pt>
                <c:pt idx="7">
                  <c:v>5.31</c:v>
                </c:pt>
                <c:pt idx="8">
                  <c:v>6.25</c:v>
                </c:pt>
                <c:pt idx="9">
                  <c:v>6.02</c:v>
                </c:pt>
                <c:pt idx="10">
                  <c:v>5.98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เพิ่ม(ร้อยละ)</c:v>
                </c:pt>
              </c:strCache>
            </c:strRef>
          </c:tx>
          <c:spPr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2.1333260468025222E-2"/>
                  <c:y val="-3.0475977171015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1333260468025025E-2"/>
                  <c:y val="-3.0475977171015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866564655233203E-2"/>
                  <c:y val="-3.301564193526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2755477832558511E-2"/>
                  <c:y val="-3.301564193526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20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47</c:v>
                </c:pt>
                <c:pt idx="1">
                  <c:v>48</c:v>
                </c:pt>
                <c:pt idx="2">
                  <c:v>49</c:v>
                </c:pt>
                <c:pt idx="3">
                  <c:v>50</c:v>
                </c:pt>
                <c:pt idx="4">
                  <c:v>51</c:v>
                </c:pt>
                <c:pt idx="5">
                  <c:v>52</c:v>
                </c:pt>
                <c:pt idx="6">
                  <c:v>53</c:v>
                </c:pt>
                <c:pt idx="7">
                  <c:v>54</c:v>
                </c:pt>
                <c:pt idx="8">
                  <c:v>55</c:v>
                </c:pt>
                <c:pt idx="9">
                  <c:v>56</c:v>
                </c:pt>
                <c:pt idx="10">
                  <c:v>57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0.46</c:v>
                </c:pt>
                <c:pt idx="1">
                  <c:v>0.42000000000000015</c:v>
                </c:pt>
                <c:pt idx="2">
                  <c:v>0.42000000000000015</c:v>
                </c:pt>
                <c:pt idx="3">
                  <c:v>0.39000000000000118</c:v>
                </c:pt>
                <c:pt idx="4">
                  <c:v>0.35000000000000014</c:v>
                </c:pt>
                <c:pt idx="5">
                  <c:v>0.27</c:v>
                </c:pt>
                <c:pt idx="6">
                  <c:v>0.22</c:v>
                </c:pt>
                <c:pt idx="7">
                  <c:v>0.28000000000000008</c:v>
                </c:pt>
                <c:pt idx="8">
                  <c:v>0.31000000000000116</c:v>
                </c:pt>
                <c:pt idx="9">
                  <c:v>0.22</c:v>
                </c:pt>
                <c:pt idx="10">
                  <c:v>0.22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507264"/>
        <c:axId val="82508800"/>
      </c:lineChart>
      <c:catAx>
        <c:axId val="8250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lang="en-US"/>
            </a:pPr>
            <a:endParaRPr lang="th-TH"/>
          </a:p>
        </c:txPr>
        <c:crossAx val="82508800"/>
        <c:crosses val="autoZero"/>
        <c:auto val="1"/>
        <c:lblAlgn val="ctr"/>
        <c:lblOffset val="100"/>
        <c:noMultiLvlLbl val="0"/>
      </c:catAx>
      <c:valAx>
        <c:axId val="82508800"/>
        <c:scaling>
          <c:orientation val="minMax"/>
          <c:max val="12"/>
          <c:min val="0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38100"/>
        </c:spPr>
        <c:txPr>
          <a:bodyPr/>
          <a:lstStyle/>
          <a:p>
            <a:pPr>
              <a:defRPr lang="en-US"/>
            </a:pPr>
            <a:endParaRPr lang="th-TH"/>
          </a:p>
        </c:txPr>
        <c:crossAx val="82507264"/>
        <c:crosses val="autoZero"/>
        <c:crossBetween val="between"/>
        <c:majorUnit val="2"/>
        <c:minorUnit val="0.4"/>
      </c:valAx>
    </c:plotArea>
    <c:legend>
      <c:legendPos val="r"/>
      <c:layout>
        <c:manualLayout>
          <c:xMode val="edge"/>
          <c:yMode val="edge"/>
          <c:x val="0.49361234027771717"/>
          <c:y val="2.8414049345486397E-2"/>
          <c:w val="0.47652109506706525"/>
          <c:h val="9.7463534813403419E-2"/>
        </c:manualLayout>
      </c:layout>
      <c:overlay val="0"/>
      <c:txPr>
        <a:bodyPr/>
        <a:lstStyle/>
        <a:p>
          <a:pPr>
            <a:defRPr lang="en-US"/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2400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39164655058897"/>
          <c:y val="2.4753795419537806E-2"/>
          <c:w val="0.72128834365764372"/>
          <c:h val="0.859420945467405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ลูกตายแม่ตาย</c:v>
                </c:pt>
                <c:pt idx="1">
                  <c:v>AIDS</c:v>
                </c:pt>
                <c:pt idx="2">
                  <c:v>Success suicide</c:v>
                </c:pt>
                <c:pt idx="3">
                  <c:v>COPD</c:v>
                </c:pt>
                <c:pt idx="4">
                  <c:v>CKD</c:v>
                </c:pt>
                <c:pt idx="5">
                  <c:v>เบาหวาน</c:v>
                </c:pt>
                <c:pt idx="6">
                  <c:v>ความดันโลหิตสูง</c:v>
                </c:pt>
                <c:pt idx="7">
                  <c:v>อุบัติเหตุ</c:v>
                </c:pt>
                <c:pt idx="8">
                  <c:v>ติดเชื้อในกระแสโลหิต</c:v>
                </c:pt>
                <c:pt idx="9">
                  <c:v>ปอดอักเสบ</c:v>
                </c:pt>
                <c:pt idx="10">
                  <c:v>หลอดเลือดและสมอง</c:v>
                </c:pt>
                <c:pt idx="11">
                  <c:v>มะเร็งทุกชนิด</c:v>
                </c:pt>
                <c:pt idx="12">
                  <c:v>ระบบไหลเวียนเลือด</c:v>
                </c:pt>
              </c:strCache>
            </c:strRef>
          </c:cat>
          <c:val>
            <c:numRef>
              <c:f>Sheet1!$B$2:$B$14</c:f>
              <c:numCache>
                <c:formatCode>_(* #,##0.00_);_(* \(#,##0.00\);_(* "-"??_);_(@_)</c:formatCode>
                <c:ptCount val="13"/>
                <c:pt idx="0">
                  <c:v>6.87</c:v>
                </c:pt>
                <c:pt idx="1">
                  <c:v>8.3800000000000008</c:v>
                </c:pt>
                <c:pt idx="2">
                  <c:v>9.92</c:v>
                </c:pt>
                <c:pt idx="3">
                  <c:v>3.3499999999999988</c:v>
                </c:pt>
                <c:pt idx="4">
                  <c:v>11.88</c:v>
                </c:pt>
                <c:pt idx="5">
                  <c:v>12.29</c:v>
                </c:pt>
                <c:pt idx="6">
                  <c:v>22.630000000000031</c:v>
                </c:pt>
                <c:pt idx="7">
                  <c:v>38.28</c:v>
                </c:pt>
                <c:pt idx="8">
                  <c:v>32.410000000000004</c:v>
                </c:pt>
                <c:pt idx="9">
                  <c:v>27.939999999999987</c:v>
                </c:pt>
                <c:pt idx="10">
                  <c:v>45.690000000000012</c:v>
                </c:pt>
                <c:pt idx="11">
                  <c:v>84.669999999999987</c:v>
                </c:pt>
                <c:pt idx="12">
                  <c:v>111.35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2556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txPr>
              <a:bodyPr/>
              <a:lstStyle/>
              <a:p>
                <a:pPr>
                  <a:defRPr lang="en-US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ลูกตายแม่ตาย</c:v>
                </c:pt>
                <c:pt idx="1">
                  <c:v>AIDS</c:v>
                </c:pt>
                <c:pt idx="2">
                  <c:v>Success suicide</c:v>
                </c:pt>
                <c:pt idx="3">
                  <c:v>COPD</c:v>
                </c:pt>
                <c:pt idx="4">
                  <c:v>CKD</c:v>
                </c:pt>
                <c:pt idx="5">
                  <c:v>เบาหวาน</c:v>
                </c:pt>
                <c:pt idx="6">
                  <c:v>ความดันโลหิตสูง</c:v>
                </c:pt>
                <c:pt idx="7">
                  <c:v>อุบัติเหตุ</c:v>
                </c:pt>
                <c:pt idx="8">
                  <c:v>ติดเชื้อในกระแสโลหิต</c:v>
                </c:pt>
                <c:pt idx="9">
                  <c:v>ปอดอักเสบ</c:v>
                </c:pt>
                <c:pt idx="10">
                  <c:v>หลอดเลือดและสมอง</c:v>
                </c:pt>
                <c:pt idx="11">
                  <c:v>มะเร็งทุกชนิด</c:v>
                </c:pt>
                <c:pt idx="12">
                  <c:v>ระบบไหลเวียนเลือด</c:v>
                </c:pt>
              </c:strCache>
            </c:strRef>
          </c:cat>
          <c:val>
            <c:numRef>
              <c:f>Sheet1!$C$2:$C$14</c:f>
              <c:numCache>
                <c:formatCode>_(* #,##0.00_);_(* \(#,##0.00\);_(* "-"??_);_(@_)</c:formatCode>
                <c:ptCount val="13"/>
                <c:pt idx="0">
                  <c:v>6.18</c:v>
                </c:pt>
                <c:pt idx="1">
                  <c:v>7.14</c:v>
                </c:pt>
                <c:pt idx="2">
                  <c:v>7</c:v>
                </c:pt>
                <c:pt idx="3">
                  <c:v>5.9</c:v>
                </c:pt>
                <c:pt idx="4">
                  <c:v>8.3700000000000028</c:v>
                </c:pt>
                <c:pt idx="5">
                  <c:v>12.76</c:v>
                </c:pt>
                <c:pt idx="6">
                  <c:v>16.610000000000031</c:v>
                </c:pt>
                <c:pt idx="7">
                  <c:v>37.06</c:v>
                </c:pt>
                <c:pt idx="8">
                  <c:v>26.49</c:v>
                </c:pt>
                <c:pt idx="9">
                  <c:v>33.9</c:v>
                </c:pt>
                <c:pt idx="10">
                  <c:v>45.98</c:v>
                </c:pt>
                <c:pt idx="11">
                  <c:v>81.11</c:v>
                </c:pt>
                <c:pt idx="12">
                  <c:v>104.99000000000002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2557</c:v>
                </c:pt>
              </c:strCache>
            </c:strRef>
          </c:tx>
          <c:spPr>
            <a:solidFill>
              <a:srgbClr val="0066FF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txPr>
              <a:bodyPr/>
              <a:lstStyle/>
              <a:p>
                <a:pPr>
                  <a:defRPr lang="en-US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ลูกตายแม่ตาย</c:v>
                </c:pt>
                <c:pt idx="1">
                  <c:v>AIDS</c:v>
                </c:pt>
                <c:pt idx="2">
                  <c:v>Success suicide</c:v>
                </c:pt>
                <c:pt idx="3">
                  <c:v>COPD</c:v>
                </c:pt>
                <c:pt idx="4">
                  <c:v>CKD</c:v>
                </c:pt>
                <c:pt idx="5">
                  <c:v>เบาหวาน</c:v>
                </c:pt>
                <c:pt idx="6">
                  <c:v>ความดันโลหิตสูง</c:v>
                </c:pt>
                <c:pt idx="7">
                  <c:v>อุบัติเหตุ</c:v>
                </c:pt>
                <c:pt idx="8">
                  <c:v>ติดเชื้อในกระแสโลหิต</c:v>
                </c:pt>
                <c:pt idx="9">
                  <c:v>ปอดอักเสบ</c:v>
                </c:pt>
                <c:pt idx="10">
                  <c:v>หลอดเลือดและสมอง</c:v>
                </c:pt>
                <c:pt idx="11">
                  <c:v>มะเร็งทุกชนิด</c:v>
                </c:pt>
                <c:pt idx="12">
                  <c:v>ระบบไหลเวียนเลือด</c:v>
                </c:pt>
              </c:strCache>
            </c:strRef>
          </c:cat>
          <c:val>
            <c:numRef>
              <c:f>Sheet1!$D$2:$D$14</c:f>
              <c:numCache>
                <c:formatCode>_(* #,##0.00_);_(* \(#,##0.00\);_(* "-"??_);_(@_)</c:formatCode>
                <c:ptCount val="13"/>
                <c:pt idx="0">
                  <c:v>4.9400000000000004</c:v>
                </c:pt>
                <c:pt idx="1">
                  <c:v>6</c:v>
                </c:pt>
                <c:pt idx="2">
                  <c:v>7.8199999999999976</c:v>
                </c:pt>
                <c:pt idx="3">
                  <c:v>8.6399999999999988</c:v>
                </c:pt>
                <c:pt idx="4">
                  <c:v>9.4700000000000006</c:v>
                </c:pt>
                <c:pt idx="5">
                  <c:v>9.4700000000000006</c:v>
                </c:pt>
                <c:pt idx="6">
                  <c:v>15.5</c:v>
                </c:pt>
                <c:pt idx="7">
                  <c:v>33.480000000000004</c:v>
                </c:pt>
                <c:pt idx="8">
                  <c:v>33.89</c:v>
                </c:pt>
                <c:pt idx="9">
                  <c:v>40.200000000000003</c:v>
                </c:pt>
                <c:pt idx="10">
                  <c:v>45.14</c:v>
                </c:pt>
                <c:pt idx="11">
                  <c:v>78.89</c:v>
                </c:pt>
                <c:pt idx="12">
                  <c:v>96.59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2574336"/>
        <c:axId val="85328640"/>
      </c:barChart>
      <c:catAx>
        <c:axId val="82574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n-US" b="1"/>
            </a:pPr>
            <a:endParaRPr lang="th-TH"/>
          </a:p>
        </c:txPr>
        <c:crossAx val="85328640"/>
        <c:crosses val="autoZero"/>
        <c:auto val="1"/>
        <c:lblAlgn val="ctr"/>
        <c:lblOffset val="100"/>
        <c:noMultiLvlLbl val="0"/>
      </c:catAx>
      <c:valAx>
        <c:axId val="85328640"/>
        <c:scaling>
          <c:orientation val="minMax"/>
        </c:scaling>
        <c:delete val="0"/>
        <c:axPos val="b"/>
        <c:majorGridlines/>
        <c:numFmt formatCode="_(* #,##0.00_);_(* \(#,##0.0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82574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47628983562397"/>
          <c:y val="0.1534104510630602"/>
          <c:w val="8.5237101643759514E-2"/>
          <c:h val="0.16287217738956092"/>
        </c:manualLayout>
      </c:layout>
      <c:overlay val="0"/>
      <c:txPr>
        <a:bodyPr/>
        <a:lstStyle/>
        <a:p>
          <a:pPr>
            <a:defRPr lang="en-US" sz="2000"/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954166666666714"/>
          <c:y val="2.3315725178955211E-2"/>
          <c:w val="0.80072520112126799"/>
          <c:h val="0.849691478969536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ฟันผุถึงชั้นเนื้อฟัน(K021)</c:v>
                </c:pt>
                <c:pt idx="1">
                  <c:v>ปวดศีรษะจากความเครียด(G442)</c:v>
                </c:pt>
                <c:pt idx="2">
                  <c:v>URI (J069)</c:v>
                </c:pt>
                <c:pt idx="3">
                  <c:v>Dizziness&amp;Giddiness(R42)</c:v>
                </c:pt>
                <c:pt idx="4">
                  <c:v>กล้ามเนื้อเคล็ด(M626)</c:v>
                </c:pt>
                <c:pt idx="5">
                  <c:v>คออักเสบเฉียบพลัน(J029) </c:v>
                </c:pt>
                <c:pt idx="6">
                  <c:v>ปวดท้องช่วงบน(K30)</c:v>
                </c:pt>
                <c:pt idx="7">
                  <c:v>เยื่อบุจมูก/ลำคออักเสบเฉียบพลัน(J00)</c:v>
                </c:pt>
                <c:pt idx="8">
                  <c:v>เบาหวานไม่มีภาวะแทรกซ้อน(E119)</c:v>
                </c:pt>
                <c:pt idx="9">
                  <c:v>ความดันโลหิตสูง(I10)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22.27</c:v>
                </c:pt>
                <c:pt idx="1">
                  <c:v>57.41</c:v>
                </c:pt>
                <c:pt idx="2">
                  <c:v>44.879999999999995</c:v>
                </c:pt>
                <c:pt idx="3">
                  <c:v>43.74</c:v>
                </c:pt>
                <c:pt idx="4">
                  <c:v>50.33</c:v>
                </c:pt>
                <c:pt idx="5">
                  <c:v>117.69</c:v>
                </c:pt>
                <c:pt idx="6">
                  <c:v>95.01</c:v>
                </c:pt>
                <c:pt idx="7">
                  <c:v>152.58000000000001</c:v>
                </c:pt>
                <c:pt idx="8">
                  <c:v>122.2</c:v>
                </c:pt>
                <c:pt idx="9">
                  <c:v>359.86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2556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lang="en-US" sz="1400">
                    <a:solidFill>
                      <a:srgbClr val="00660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ฟันผุถึงชั้นเนื้อฟัน(K021)</c:v>
                </c:pt>
                <c:pt idx="1">
                  <c:v>ปวดศีรษะจากความเครียด(G442)</c:v>
                </c:pt>
                <c:pt idx="2">
                  <c:v>URI (J069)</c:v>
                </c:pt>
                <c:pt idx="3">
                  <c:v>Dizziness&amp;Giddiness(R42)</c:v>
                </c:pt>
                <c:pt idx="4">
                  <c:v>กล้ามเนื้อเคล็ด(M626)</c:v>
                </c:pt>
                <c:pt idx="5">
                  <c:v>คออักเสบเฉียบพลัน(J029) </c:v>
                </c:pt>
                <c:pt idx="6">
                  <c:v>ปวดท้องช่วงบน(K30)</c:v>
                </c:pt>
                <c:pt idx="7">
                  <c:v>เยื่อบุจมูก/ลำคออักเสบเฉียบพลัน(J00)</c:v>
                </c:pt>
                <c:pt idx="8">
                  <c:v>เบาหวานไม่มีภาวะแทรกซ้อน(E119)</c:v>
                </c:pt>
                <c:pt idx="9">
                  <c:v>ความดันโลหิตสูง(I10)</c:v>
                </c:pt>
              </c:strCache>
            </c:strRef>
          </c:cat>
          <c:val>
            <c:numRef>
              <c:f>Sheet1!$C$2:$C$11</c:f>
              <c:numCache>
                <c:formatCode>_(* #,##0.00_);_(* \(#,##0.00\);_(* "-"??_);_(@_)</c:formatCode>
                <c:ptCount val="10"/>
                <c:pt idx="0">
                  <c:v>32.379999999999995</c:v>
                </c:pt>
                <c:pt idx="1">
                  <c:v>50.83</c:v>
                </c:pt>
                <c:pt idx="2">
                  <c:v>36.57</c:v>
                </c:pt>
                <c:pt idx="3">
                  <c:v>41.8</c:v>
                </c:pt>
                <c:pt idx="4">
                  <c:v>49.57</c:v>
                </c:pt>
                <c:pt idx="5">
                  <c:v>101.33</c:v>
                </c:pt>
                <c:pt idx="6">
                  <c:v>101.22</c:v>
                </c:pt>
                <c:pt idx="7">
                  <c:v>136.45000000000019</c:v>
                </c:pt>
                <c:pt idx="8">
                  <c:v>139.84</c:v>
                </c:pt>
                <c:pt idx="9">
                  <c:v>390.75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2557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lang="en-US" sz="1400">
                    <a:solidFill>
                      <a:srgbClr val="3E25F7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ฟันผุถึงชั้นเนื้อฟัน(K021)</c:v>
                </c:pt>
                <c:pt idx="1">
                  <c:v>ปวดศีรษะจากความเครียด(G442)</c:v>
                </c:pt>
                <c:pt idx="2">
                  <c:v>URI (J069)</c:v>
                </c:pt>
                <c:pt idx="3">
                  <c:v>Dizziness&amp;Giddiness(R42)</c:v>
                </c:pt>
                <c:pt idx="4">
                  <c:v>กล้ามเนื้อเคล็ด(M626)</c:v>
                </c:pt>
                <c:pt idx="5">
                  <c:v>คออักเสบเฉียบพลัน(J029) </c:v>
                </c:pt>
                <c:pt idx="6">
                  <c:v>ปวดท้องช่วงบน(K30)</c:v>
                </c:pt>
                <c:pt idx="7">
                  <c:v>เยื่อบุจมูก/ลำคออักเสบเฉียบพลัน(J00)</c:v>
                </c:pt>
                <c:pt idx="8">
                  <c:v>เบาหวานไม่มีภาวะแทรกซ้อน(E119)</c:v>
                </c:pt>
                <c:pt idx="9">
                  <c:v>ความดันโลหิตสูง(I10)</c:v>
                </c:pt>
              </c:strCache>
            </c:strRef>
          </c:cat>
          <c:val>
            <c:numRef>
              <c:f>Sheet1!$D$2:$D$11</c:f>
              <c:numCache>
                <c:formatCode>_(* #,##0.00_);_(* \(#,##0.00\);_(* "-"??_);_(@_)</c:formatCode>
                <c:ptCount val="10"/>
                <c:pt idx="0">
                  <c:v>34</c:v>
                </c:pt>
                <c:pt idx="1">
                  <c:v>44</c:v>
                </c:pt>
                <c:pt idx="2">
                  <c:v>34</c:v>
                </c:pt>
                <c:pt idx="3">
                  <c:v>44.03</c:v>
                </c:pt>
                <c:pt idx="4">
                  <c:v>48</c:v>
                </c:pt>
                <c:pt idx="5">
                  <c:v>94</c:v>
                </c:pt>
                <c:pt idx="6">
                  <c:v>95</c:v>
                </c:pt>
                <c:pt idx="7">
                  <c:v>128</c:v>
                </c:pt>
                <c:pt idx="8">
                  <c:v>152</c:v>
                </c:pt>
                <c:pt idx="9">
                  <c:v>417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2558(8เดือน)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lang="en-US"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ฟันผุถึงชั้นเนื้อฟัน(K021)</c:v>
                </c:pt>
                <c:pt idx="1">
                  <c:v>ปวดศีรษะจากความเครียด(G442)</c:v>
                </c:pt>
                <c:pt idx="2">
                  <c:v>URI (J069)</c:v>
                </c:pt>
                <c:pt idx="3">
                  <c:v>Dizziness&amp;Giddiness(R42)</c:v>
                </c:pt>
                <c:pt idx="4">
                  <c:v>กล้ามเนื้อเคล็ด(M626)</c:v>
                </c:pt>
                <c:pt idx="5">
                  <c:v>คออักเสบเฉียบพลัน(J029) </c:v>
                </c:pt>
                <c:pt idx="6">
                  <c:v>ปวดท้องช่วงบน(K30)</c:v>
                </c:pt>
                <c:pt idx="7">
                  <c:v>เยื่อบุจมูก/ลำคออักเสบเฉียบพลัน(J00)</c:v>
                </c:pt>
                <c:pt idx="8">
                  <c:v>เบาหวานไม่มีภาวะแทรกซ้อน(E119)</c:v>
                </c:pt>
                <c:pt idx="9">
                  <c:v>ความดันโลหิตสูง(I10)</c:v>
                </c:pt>
              </c:strCache>
            </c:strRef>
          </c:cat>
          <c:val>
            <c:numRef>
              <c:f>Sheet1!$E$2:$E$11</c:f>
              <c:numCache>
                <c:formatCode>_(* #,##0.00_);_(* \(#,##0.00\);_(* "-"??_);_(@_)</c:formatCode>
                <c:ptCount val="10"/>
                <c:pt idx="0">
                  <c:v>22.35</c:v>
                </c:pt>
                <c:pt idx="1">
                  <c:v>26.38</c:v>
                </c:pt>
                <c:pt idx="2">
                  <c:v>28.72</c:v>
                </c:pt>
                <c:pt idx="3">
                  <c:v>29.08</c:v>
                </c:pt>
                <c:pt idx="4">
                  <c:v>30.73</c:v>
                </c:pt>
                <c:pt idx="5">
                  <c:v>59.58</c:v>
                </c:pt>
                <c:pt idx="6">
                  <c:v>64.910000000000025</c:v>
                </c:pt>
                <c:pt idx="7">
                  <c:v>82.61</c:v>
                </c:pt>
                <c:pt idx="8">
                  <c:v>118.88</c:v>
                </c:pt>
                <c:pt idx="9">
                  <c:v>301.44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85426944"/>
        <c:axId val="85428480"/>
      </c:barChart>
      <c:catAx>
        <c:axId val="85426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85428480"/>
        <c:crosses val="autoZero"/>
        <c:auto val="1"/>
        <c:lblAlgn val="ctr"/>
        <c:lblOffset val="100"/>
        <c:noMultiLvlLbl val="0"/>
      </c:catAx>
      <c:valAx>
        <c:axId val="85428480"/>
        <c:scaling>
          <c:orientation val="minMax"/>
        </c:scaling>
        <c:delete val="0"/>
        <c:axPos val="b"/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8542694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2410728346456832"/>
          <c:y val="0.29670724554156985"/>
          <c:w val="0.15864588801399909"/>
          <c:h val="0.170824760852539"/>
        </c:manualLayout>
      </c:layout>
      <c:overlay val="0"/>
      <c:spPr>
        <a:noFill/>
      </c:spPr>
      <c:txPr>
        <a:bodyPr/>
        <a:lstStyle/>
        <a:p>
          <a:pPr>
            <a:defRPr lang="en-US" sz="1600">
              <a:effectLst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331740706096041"/>
          <c:y val="2.7542843217934709E-2"/>
          <c:w val="0.63106122884341331"/>
          <c:h val="0.850015662797376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ไตวายเฉียบพลัน(N179)</c:v>
                </c:pt>
                <c:pt idx="1">
                  <c:v>ระบบหายใจล้มเหลวเฉียบพลัน(J960)</c:v>
                </c:pt>
                <c:pt idx="2">
                  <c:v>ต้อกระจกในคนสูงอายุ(H259)</c:v>
                </c:pt>
                <c:pt idx="3">
                  <c:v>ปอดบวมจากเชื้อแบคทีเรีย(J159)</c:v>
                </c:pt>
                <c:pt idx="4">
                  <c:v>หลอดลมอักเสบเฉียบพลัน(J209)</c:v>
                </c:pt>
                <c:pt idx="5">
                  <c:v>ทางเดินปัสสาวะอักเสบ(N390)</c:v>
                </c:pt>
                <c:pt idx="6">
                  <c:v>ไข้หวัดใหญ่(J111)</c:v>
                </c:pt>
                <c:pt idx="7">
                  <c:v>โลหิตจางที่มิได้ระบุรายละเอียด(D649)</c:v>
                </c:pt>
                <c:pt idx="8">
                  <c:v>เบาหวานไม่มีภาวะแทรกซ้อน(E119)</c:v>
                </c:pt>
                <c:pt idx="9">
                  <c:v>ความดันโลหิตสูง(I10)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255.45000000000024</c:v>
                </c:pt>
                <c:pt idx="1">
                  <c:v>179.34</c:v>
                </c:pt>
                <c:pt idx="2">
                  <c:v>245.04</c:v>
                </c:pt>
                <c:pt idx="3">
                  <c:v>199.17</c:v>
                </c:pt>
                <c:pt idx="4">
                  <c:v>282.85000000000002</c:v>
                </c:pt>
                <c:pt idx="5">
                  <c:v>133.60999999999999</c:v>
                </c:pt>
                <c:pt idx="6">
                  <c:v>331.13</c:v>
                </c:pt>
                <c:pt idx="7">
                  <c:v>664.73</c:v>
                </c:pt>
                <c:pt idx="8">
                  <c:v>758.12</c:v>
                </c:pt>
                <c:pt idx="9">
                  <c:v>1703.01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2556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ไตวายเฉียบพลัน(N179)</c:v>
                </c:pt>
                <c:pt idx="1">
                  <c:v>ระบบหายใจล้มเหลวเฉียบพลัน(J960)</c:v>
                </c:pt>
                <c:pt idx="2">
                  <c:v>ต้อกระจกในคนสูงอายุ(H259)</c:v>
                </c:pt>
                <c:pt idx="3">
                  <c:v>ปอดบวมจากเชื้อแบคทีเรีย(J159)</c:v>
                </c:pt>
                <c:pt idx="4">
                  <c:v>หลอดลมอักเสบเฉียบพลัน(J209)</c:v>
                </c:pt>
                <c:pt idx="5">
                  <c:v>ทางเดินปัสสาวะอักเสบ(N390)</c:v>
                </c:pt>
                <c:pt idx="6">
                  <c:v>ไข้หวัดใหญ่(J111)</c:v>
                </c:pt>
                <c:pt idx="7">
                  <c:v>โลหิตจางที่มิได้ระบุรายละเอียด(D649)</c:v>
                </c:pt>
                <c:pt idx="8">
                  <c:v>เบาหวานไม่มีภาวะแทรกซ้อน(E119)</c:v>
                </c:pt>
                <c:pt idx="9">
                  <c:v>ความดันโลหิตสูง(I10)</c:v>
                </c:pt>
              </c:strCache>
            </c:strRef>
          </c:cat>
          <c:val>
            <c:numRef>
              <c:f>Sheet1!$C$2:$C$11</c:f>
              <c:numCache>
                <c:formatCode>0</c:formatCode>
                <c:ptCount val="10"/>
                <c:pt idx="0">
                  <c:v>283.95999999999924</c:v>
                </c:pt>
                <c:pt idx="1">
                  <c:v>295.37</c:v>
                </c:pt>
                <c:pt idx="2">
                  <c:v>306.51</c:v>
                </c:pt>
                <c:pt idx="3">
                  <c:v>286.3</c:v>
                </c:pt>
                <c:pt idx="4">
                  <c:v>327.67</c:v>
                </c:pt>
                <c:pt idx="5">
                  <c:v>305.95999999999924</c:v>
                </c:pt>
                <c:pt idx="6">
                  <c:v>432.13</c:v>
                </c:pt>
                <c:pt idx="7">
                  <c:v>651.22</c:v>
                </c:pt>
                <c:pt idx="8">
                  <c:v>682.29000000000053</c:v>
                </c:pt>
                <c:pt idx="9">
                  <c:v>1497.21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2557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lang="en-US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ไตวายเฉียบพลัน(N179)</c:v>
                </c:pt>
                <c:pt idx="1">
                  <c:v>ระบบหายใจล้มเหลวเฉียบพลัน(J960)</c:v>
                </c:pt>
                <c:pt idx="2">
                  <c:v>ต้อกระจกในคนสูงอายุ(H259)</c:v>
                </c:pt>
                <c:pt idx="3">
                  <c:v>ปอดบวมจากเชื้อแบคทีเรีย(J159)</c:v>
                </c:pt>
                <c:pt idx="4">
                  <c:v>หลอดลมอักเสบเฉียบพลัน(J209)</c:v>
                </c:pt>
                <c:pt idx="5">
                  <c:v>ทางเดินปัสสาวะอักเสบ(N390)</c:v>
                </c:pt>
                <c:pt idx="6">
                  <c:v>ไข้หวัดใหญ่(J111)</c:v>
                </c:pt>
                <c:pt idx="7">
                  <c:v>โลหิตจางที่มิได้ระบุรายละเอียด(D649)</c:v>
                </c:pt>
                <c:pt idx="8">
                  <c:v>เบาหวานไม่มีภาวะแทรกซ้อน(E119)</c:v>
                </c:pt>
                <c:pt idx="9">
                  <c:v>ความดันโลหิตสูง(I10)</c:v>
                </c:pt>
              </c:strCache>
            </c:strRef>
          </c:cat>
          <c:val>
            <c:numRef>
              <c:f>Sheet1!$D$2:$D$11</c:f>
              <c:numCache>
                <c:formatCode>0</c:formatCode>
                <c:ptCount val="10"/>
                <c:pt idx="0">
                  <c:v>275</c:v>
                </c:pt>
                <c:pt idx="1">
                  <c:v>348</c:v>
                </c:pt>
                <c:pt idx="2">
                  <c:v>357</c:v>
                </c:pt>
                <c:pt idx="3">
                  <c:v>397</c:v>
                </c:pt>
                <c:pt idx="4">
                  <c:v>412</c:v>
                </c:pt>
                <c:pt idx="5">
                  <c:v>416</c:v>
                </c:pt>
                <c:pt idx="6">
                  <c:v>442</c:v>
                </c:pt>
                <c:pt idx="7">
                  <c:v>562</c:v>
                </c:pt>
                <c:pt idx="8">
                  <c:v>843</c:v>
                </c:pt>
                <c:pt idx="9">
                  <c:v>1845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2558(8เดือน)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US" sz="1800" b="1">
                    <a:solidFill>
                      <a:srgbClr val="C0000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ไตวายเฉียบพลัน(N179)</c:v>
                </c:pt>
                <c:pt idx="1">
                  <c:v>ระบบหายใจล้มเหลวเฉียบพลัน(J960)</c:v>
                </c:pt>
                <c:pt idx="2">
                  <c:v>ต้อกระจกในคนสูงอายุ(H259)</c:v>
                </c:pt>
                <c:pt idx="3">
                  <c:v>ปอดบวมจากเชื้อแบคทีเรีย(J159)</c:v>
                </c:pt>
                <c:pt idx="4">
                  <c:v>หลอดลมอักเสบเฉียบพลัน(J209)</c:v>
                </c:pt>
                <c:pt idx="5">
                  <c:v>ทางเดินปัสสาวะอักเสบ(N390)</c:v>
                </c:pt>
                <c:pt idx="6">
                  <c:v>ไข้หวัดใหญ่(J111)</c:v>
                </c:pt>
                <c:pt idx="7">
                  <c:v>โลหิตจางที่มิได้ระบุรายละเอียด(D649)</c:v>
                </c:pt>
                <c:pt idx="8">
                  <c:v>เบาหวานไม่มีภาวะแทรกซ้อน(E119)</c:v>
                </c:pt>
                <c:pt idx="9">
                  <c:v>ความดันโลหิตสูง(I10)</c:v>
                </c:pt>
              </c:strCache>
            </c:strRef>
          </c:cat>
          <c:val>
            <c:numRef>
              <c:f>Sheet1!$E$2:$E$11</c:f>
              <c:numCache>
                <c:formatCode>0</c:formatCode>
                <c:ptCount val="10"/>
                <c:pt idx="0">
                  <c:v>173</c:v>
                </c:pt>
                <c:pt idx="1">
                  <c:v>239</c:v>
                </c:pt>
                <c:pt idx="2">
                  <c:v>291</c:v>
                </c:pt>
                <c:pt idx="3">
                  <c:v>214</c:v>
                </c:pt>
                <c:pt idx="4">
                  <c:v>224</c:v>
                </c:pt>
                <c:pt idx="5">
                  <c:v>251</c:v>
                </c:pt>
                <c:pt idx="6">
                  <c:v>41</c:v>
                </c:pt>
                <c:pt idx="7">
                  <c:v>301</c:v>
                </c:pt>
                <c:pt idx="8">
                  <c:v>552</c:v>
                </c:pt>
                <c:pt idx="9">
                  <c:v>1160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86584320"/>
        <c:axId val="86590208"/>
      </c:barChart>
      <c:catAx>
        <c:axId val="865843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lang="en-US" sz="2000"/>
            </a:pPr>
            <a:endParaRPr lang="th-TH"/>
          </a:p>
        </c:txPr>
        <c:crossAx val="86590208"/>
        <c:crosses val="autoZero"/>
        <c:auto val="1"/>
        <c:lblAlgn val="ctr"/>
        <c:lblOffset val="100"/>
        <c:noMultiLvlLbl val="0"/>
      </c:catAx>
      <c:valAx>
        <c:axId val="8659020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86584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67486156290231"/>
          <c:y val="0.34877246836329018"/>
          <c:w val="0.12093061567112802"/>
          <c:h val="0.20337720484187208"/>
        </c:manualLayout>
      </c:layout>
      <c:overlay val="0"/>
      <c:txPr>
        <a:bodyPr/>
        <a:lstStyle/>
        <a:p>
          <a:pPr>
            <a:defRPr lang="en-US" sz="1600" b="0"/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04313864886001"/>
          <c:y val="3.9268178327563616E-2"/>
          <c:w val="0.85153099647649133"/>
          <c:h val="0.8713015672416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2558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US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Sheet1!$G$2:$G$11</c:f>
              <c:strCache>
                <c:ptCount val="10"/>
                <c:pt idx="0">
                  <c:v>มือเท้าปาก</c:v>
                </c:pt>
                <c:pt idx="1">
                  <c:v>ไข้เลือดออก</c:v>
                </c:pt>
                <c:pt idx="2">
                  <c:v>ตับอักเสบ</c:v>
                </c:pt>
                <c:pt idx="3">
                  <c:v>STD</c:v>
                </c:pt>
                <c:pt idx="4">
                  <c:v>ไข้หวัดใหญ่</c:v>
                </c:pt>
                <c:pt idx="5">
                  <c:v>อาหารเป็นพิษ</c:v>
                </c:pt>
                <c:pt idx="6">
                  <c:v>สุกใส</c:v>
                </c:pt>
                <c:pt idx="7">
                  <c:v>ตาแดง</c:v>
                </c:pt>
                <c:pt idx="8">
                  <c:v>ปอดบวม</c:v>
                </c:pt>
                <c:pt idx="9">
                  <c:v>อุจจาระร่วง</c:v>
                </c:pt>
              </c:strCache>
            </c:strRef>
          </c:cat>
          <c:val>
            <c:numRef>
              <c:f>Sheet1!$H$2:$H$11</c:f>
              <c:numCache>
                <c:formatCode>General</c:formatCode>
                <c:ptCount val="10"/>
                <c:pt idx="0">
                  <c:v>10.6</c:v>
                </c:pt>
                <c:pt idx="1">
                  <c:v>15.7</c:v>
                </c:pt>
                <c:pt idx="2">
                  <c:v>17.350000000000001</c:v>
                </c:pt>
                <c:pt idx="3">
                  <c:v>30.43</c:v>
                </c:pt>
                <c:pt idx="4">
                  <c:v>30.57</c:v>
                </c:pt>
                <c:pt idx="5">
                  <c:v>31.12</c:v>
                </c:pt>
                <c:pt idx="6">
                  <c:v>58.660000000000011</c:v>
                </c:pt>
                <c:pt idx="7">
                  <c:v>69.679999999999978</c:v>
                </c:pt>
                <c:pt idx="8">
                  <c:v>187.55</c:v>
                </c:pt>
                <c:pt idx="9">
                  <c:v>768.92</c:v>
                </c:pt>
              </c:numCache>
            </c:numRef>
          </c: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2557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US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Sheet1!$G$2:$G$11</c:f>
              <c:strCache>
                <c:ptCount val="10"/>
                <c:pt idx="0">
                  <c:v>มือเท้าปาก</c:v>
                </c:pt>
                <c:pt idx="1">
                  <c:v>ไข้เลือดออก</c:v>
                </c:pt>
                <c:pt idx="2">
                  <c:v>ตับอักเสบ</c:v>
                </c:pt>
                <c:pt idx="3">
                  <c:v>STD</c:v>
                </c:pt>
                <c:pt idx="4">
                  <c:v>ไข้หวัดใหญ่</c:v>
                </c:pt>
                <c:pt idx="5">
                  <c:v>อาหารเป็นพิษ</c:v>
                </c:pt>
                <c:pt idx="6">
                  <c:v>สุกใส</c:v>
                </c:pt>
                <c:pt idx="7">
                  <c:v>ตาแดง</c:v>
                </c:pt>
                <c:pt idx="8">
                  <c:v>ปอดบวม</c:v>
                </c:pt>
                <c:pt idx="9">
                  <c:v>อุจจาระร่วง</c:v>
                </c:pt>
              </c:strCache>
            </c:strRef>
          </c:cat>
          <c:val>
            <c:numRef>
              <c:f>Sheet1!$I$2:$I$11</c:f>
              <c:numCache>
                <c:formatCode>General</c:formatCode>
                <c:ptCount val="10"/>
                <c:pt idx="0">
                  <c:v>21.479999999999986</c:v>
                </c:pt>
                <c:pt idx="1">
                  <c:v>12.53</c:v>
                </c:pt>
                <c:pt idx="2">
                  <c:v>11.84</c:v>
                </c:pt>
                <c:pt idx="3">
                  <c:v>28.64</c:v>
                </c:pt>
                <c:pt idx="4">
                  <c:v>57.97</c:v>
                </c:pt>
                <c:pt idx="5">
                  <c:v>49.3</c:v>
                </c:pt>
                <c:pt idx="6">
                  <c:v>89.78</c:v>
                </c:pt>
                <c:pt idx="7">
                  <c:v>89.09</c:v>
                </c:pt>
                <c:pt idx="8">
                  <c:v>187.82000000000039</c:v>
                </c:pt>
                <c:pt idx="9" formatCode="#,##0.00">
                  <c:v>1004.66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634496"/>
        <c:axId val="86636032"/>
      </c:barChart>
      <c:catAx>
        <c:axId val="866344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lang="en-US" sz="1400" b="1"/>
            </a:pPr>
            <a:endParaRPr lang="th-TH"/>
          </a:p>
        </c:txPr>
        <c:crossAx val="86636032"/>
        <c:crosses val="autoZero"/>
        <c:auto val="1"/>
        <c:lblAlgn val="ctr"/>
        <c:lblOffset val="100"/>
        <c:noMultiLvlLbl val="0"/>
      </c:catAx>
      <c:valAx>
        <c:axId val="8663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86634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74789966284248"/>
          <c:y val="0.14594669495424309"/>
          <c:w val="0.14221867221506501"/>
          <c:h val="6.4848993194265292E-2"/>
        </c:manualLayout>
      </c:layout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lang="en-US"/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745472"/>
        <c:axId val="86747008"/>
      </c:barChart>
      <c:catAx>
        <c:axId val="86745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86747008"/>
        <c:crosses val="autoZero"/>
        <c:auto val="1"/>
        <c:lblAlgn val="ctr"/>
        <c:lblOffset val="100"/>
        <c:noMultiLvlLbl val="0"/>
      </c:catAx>
      <c:valAx>
        <c:axId val="86747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86745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Sheet1!$E$1:$E$2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Sheet1!$F$1:$F$2</c:f>
              <c:numCache>
                <c:formatCode>0.00</c:formatCode>
                <c:ptCount val="2"/>
                <c:pt idx="0">
                  <c:v>37.942950064367423</c:v>
                </c:pt>
                <c:pt idx="1">
                  <c:v>62.057049935631923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lang="en-US"/>
          </a:pPr>
          <a:endParaRPr lang="th-TH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0.42204</cdr:x>
      <cdr:y>0.46323</cdr:y>
    </cdr:from>
    <cdr:to>
      <cdr:x>0.67421</cdr:x>
      <cdr:y>0.65073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4856" y="2668488"/>
          <a:ext cx="2088199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2800" b="1" dirty="0" smtClean="0">
              <a:solidFill>
                <a:schemeClr val="bg1"/>
              </a:solidFill>
              <a:latin typeface="TH SarabunPSK"/>
              <a:cs typeface="TH SarabunPSK"/>
            </a:rPr>
            <a:t>บัตรประกันสุขภาพ </a:t>
          </a:r>
          <a:r>
            <a:rPr lang="en-US" sz="2800" b="1" dirty="0" smtClean="0">
              <a:solidFill>
                <a:schemeClr val="bg1"/>
              </a:solidFill>
              <a:latin typeface="TH SarabunPSK"/>
              <a:cs typeface="TH SarabunPSK"/>
            </a:rPr>
            <a:t>80.17  %</a:t>
          </a:r>
          <a:endParaRPr lang="th-TH" sz="2800" b="1" dirty="0">
            <a:solidFill>
              <a:schemeClr val="bg1"/>
            </a:solidFill>
            <a:latin typeface="TH SarabunPSK"/>
            <a:cs typeface="TH SarabunPSK"/>
          </a:endParaRPr>
        </a:p>
      </cdr:txBody>
    </cdr:sp>
  </cdr:relSizeAnchor>
  <cdr:relSizeAnchor xmlns:cdr="http://schemas.openxmlformats.org/drawingml/2006/chartDrawing">
    <cdr:from>
      <cdr:x>0.53246</cdr:x>
      <cdr:y>0.03994</cdr:y>
    </cdr:from>
    <cdr:to>
      <cdr:x>0.68898</cdr:x>
      <cdr:y>0.2066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09256" y="230088"/>
          <a:ext cx="1296129" cy="960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2800" b="1" dirty="0" smtClean="0">
              <a:latin typeface="TH SarabunPSK"/>
              <a:cs typeface="TH SarabunPSK"/>
            </a:rPr>
            <a:t>ว่างสิทธิ์ </a:t>
          </a:r>
          <a:r>
            <a:rPr lang="en-US" sz="2800" b="1" dirty="0" smtClean="0">
              <a:latin typeface="TH SarabunPSK"/>
              <a:cs typeface="TH SarabunPSK"/>
            </a:rPr>
            <a:t>0.62%</a:t>
          </a:r>
          <a:endParaRPr lang="th-TH" sz="2800" b="1" dirty="0">
            <a:latin typeface="TH SarabunPSK"/>
            <a:cs typeface="TH SarabunPSK"/>
          </a:endParaRPr>
        </a:p>
      </cdr:txBody>
    </cdr:sp>
  </cdr:relSizeAnchor>
  <cdr:relSizeAnchor xmlns:cdr="http://schemas.openxmlformats.org/drawingml/2006/chartDrawing">
    <cdr:from>
      <cdr:x>0.11811</cdr:x>
      <cdr:y>0.05056</cdr:y>
    </cdr:from>
    <cdr:to>
      <cdr:x>0.34557</cdr:x>
      <cdr:y>0.20056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62014" y="296748"/>
          <a:ext cx="2045257" cy="880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2800" b="1" dirty="0" smtClean="0">
              <a:solidFill>
                <a:schemeClr val="tx1"/>
              </a:solidFill>
              <a:latin typeface="TH SarabunPSK"/>
              <a:cs typeface="TH SarabunPSK"/>
            </a:rPr>
            <a:t>ประกันสังคม</a:t>
          </a:r>
          <a:r>
            <a:rPr lang="en-US" sz="2800" b="1" dirty="0" smtClean="0">
              <a:solidFill>
                <a:schemeClr val="tx1"/>
              </a:solidFill>
              <a:latin typeface="TH SarabunPSK"/>
              <a:cs typeface="TH SarabunPSK"/>
            </a:rPr>
            <a:t> 14.59%</a:t>
          </a:r>
          <a:endParaRPr lang="th-TH" sz="2800" b="1" dirty="0">
            <a:solidFill>
              <a:schemeClr val="tx1"/>
            </a:solidFill>
            <a:latin typeface="TH SarabunPSK"/>
            <a:cs typeface="TH SarabunPSK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2DCA0-36B4-4BAF-B22E-84CE0EE27856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8AF07-8C7B-4DFE-B2DE-DF902ACB81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47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46EF9-ED66-491F-89EA-6982A612249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F23F6-4AD6-4003-961B-176A8379A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B8CFA-6175-4260-AB2D-6A0720A52DE0}" type="slidenum">
              <a:rPr lang="th-TH" smtClean="0">
                <a:solidFill>
                  <a:prstClr val="black"/>
                </a:solidFill>
              </a:rPr>
              <a:pPr/>
              <a:t>3</a:t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4239" indent="-286246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4985" indent="-228997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2980" indent="-228997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60972" indent="-228997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8967" indent="-22899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6963" indent="-22899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34956" indent="-22899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92950" indent="-22899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C735D561-A993-4344-A0BD-B992DE5E93DC}" type="slidenum">
              <a:rPr lang="th-TH" altLang="th-TH" sz="1200">
                <a:latin typeface="Calibri" pitchFamily="34" charset="0"/>
                <a:cs typeface="Cordia New" pitchFamily="34" charset="-34"/>
              </a:rPr>
              <a:pPr/>
              <a:t>9</a:t>
            </a:fld>
            <a:endParaRPr lang="th-TH" altLang="th-TH" sz="1200" dirty="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E4AAF-EFA6-4E62-8CC7-21320A33FE3F}" type="slidenum">
              <a:rPr lang="th-TH" smtClean="0">
                <a:solidFill>
                  <a:prstClr val="black"/>
                </a:solidFill>
              </a:rPr>
              <a:pPr/>
              <a:t>23</a:t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F23F6-4AD6-4003-961B-176A8379AC1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0C82-01C4-41F8-9F9C-E0956F30D079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F0C2-EA76-4938-93A8-A6DBD5963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D390-AC27-4CB8-BAC6-25884BD05E96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F0C2-EA76-4938-93A8-A6DBD5963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5433-BDE6-4C74-85F3-BB91F853F77A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F0C2-EA76-4938-93A8-A6DBD5963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C010-10E1-47A0-9840-7416A1ECAAB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FC02-B3E7-498A-A7FE-91510BCF1BF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C010-10E1-47A0-9840-7416A1ECAABA}" type="datetimeFigureOut">
              <a:rPr lang="th-TH" smtClean="0"/>
              <a:pPr/>
              <a:t>29/06/58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FC02-B3E7-498A-A7FE-91510BCF1BF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7867144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2BA4-2143-417A-A03B-86BF25632E7D}" type="datetimeFigureOut">
              <a:rPr lang="th-TH" smtClean="0"/>
              <a:pPr/>
              <a:t>29/06/58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EBEE-7EE1-47BD-A3E3-35A71DA1B4F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304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C010-10E1-47A0-9840-7416A1ECAAB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FC02-B3E7-498A-A7FE-91510BCF1BF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C010-10E1-47A0-9840-7416A1ECAAB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FC02-B3E7-498A-A7FE-91510BCF1BF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C010-10E1-47A0-9840-7416A1ECAAB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FC02-B3E7-498A-A7FE-91510BCF1BF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0C82-01C4-41F8-9F9C-E0956F30D0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F0C2-EA76-4938-93A8-A6DBD5963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F308-F539-45BB-969F-0D0B8EE4D7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F0C2-EA76-4938-93A8-A6DBD5963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1958-CB16-44D9-9F77-EEFB97933FA7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F0C2-EA76-4938-93A8-A6DBD5963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0C82-01C4-41F8-9F9C-E0956F30D0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F0C2-EA76-4938-93A8-A6DBD5963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1958-CB16-44D9-9F77-EEFB97933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F0C2-EA76-4938-93A8-A6DBD5963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F00F-461B-44D7-AA7B-4278416D1E3E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F0C2-EA76-4938-93A8-A6DBD5963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829-9D28-45CD-8FEB-71650BE29D9B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F0C2-EA76-4938-93A8-A6DBD5963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6D8C-85D3-48F5-BCC8-5F8301DED121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F0C2-EA76-4938-93A8-A6DBD5963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1D7D-BA9A-496C-A116-1A223989BFF0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F0C2-EA76-4938-93A8-A6DBD5963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F308-F539-45BB-969F-0D0B8EE4D7FA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F0C2-EA76-4938-93A8-A6DBD5963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2CC-A95A-4FBB-9211-6979AE0314B7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F0C2-EA76-4938-93A8-A6DBD5963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FA4D-0CDF-4364-82BD-5F8667F8401D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F0C2-EA76-4938-93A8-A6DBD5963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1DA9D-34D1-4B47-A4BD-8F42515CE51F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EF0C2-EA76-4938-93A8-A6DBD5963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3C010-10E1-47A0-9840-7416A1ECAAB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CFC02-B3E7-498A-A7FE-91510BCF1BF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95" r:id="rId3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3C010-10E1-47A0-9840-7416A1ECAAB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CFC02-B3E7-498A-A7FE-91510BCF1BF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3C010-10E1-47A0-9840-7416A1ECAAB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CFC02-B3E7-498A-A7FE-91510BCF1BF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3C010-10E1-47A0-9840-7416A1ECAAB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CFC02-B3E7-498A-A7FE-91510BCF1BF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1DA9D-34D1-4B47-A4BD-8F42515CE5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EF0C2-EA76-4938-93A8-A6DBD5963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1DA9D-34D1-4B47-A4BD-8F42515CE5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EF0C2-EA76-4938-93A8-A6DBD5963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1DA9D-34D1-4B47-A4BD-8F42515CE5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EF0C2-EA76-4938-93A8-A6DBD5963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1DA9D-34D1-4B47-A4BD-8F42515CE5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EF0C2-EA76-4938-93A8-A6DBD5963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8.xml"/><Relationship Id="rId7" Type="http://schemas.openxmlformats.org/officeDocument/2006/relationships/image" Target="../media/image9.png"/><Relationship Id="rId12" Type="http://schemas.openxmlformats.org/officeDocument/2006/relationships/chart" Target="../charts/chart15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11" Type="http://schemas.openxmlformats.org/officeDocument/2006/relationships/image" Target="../media/image10.png"/><Relationship Id="rId5" Type="http://schemas.openxmlformats.org/officeDocument/2006/relationships/chart" Target="../charts/chart10.xml"/><Relationship Id="rId10" Type="http://schemas.openxmlformats.org/officeDocument/2006/relationships/chart" Target="../charts/chart14.xml"/><Relationship Id="rId4" Type="http://schemas.openxmlformats.org/officeDocument/2006/relationships/chart" Target="../charts/chart9.xml"/><Relationship Id="rId9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hart" Target="../charts/chart24.xml"/><Relationship Id="rId3" Type="http://schemas.openxmlformats.org/officeDocument/2006/relationships/image" Target="../media/image12.jpeg"/><Relationship Id="rId7" Type="http://schemas.openxmlformats.org/officeDocument/2006/relationships/chart" Target="../charts/chart19.xml"/><Relationship Id="rId12" Type="http://schemas.openxmlformats.org/officeDocument/2006/relationships/chart" Target="../charts/chart23.xml"/><Relationship Id="rId2" Type="http://schemas.openxmlformats.org/officeDocument/2006/relationships/image" Target="../media/image11.jpeg"/><Relationship Id="rId16" Type="http://schemas.openxmlformats.org/officeDocument/2006/relationships/chart" Target="../charts/chart2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11" Type="http://schemas.openxmlformats.org/officeDocument/2006/relationships/chart" Target="../charts/chart22.xml"/><Relationship Id="rId5" Type="http://schemas.openxmlformats.org/officeDocument/2006/relationships/chart" Target="../charts/chart17.xml"/><Relationship Id="rId15" Type="http://schemas.openxmlformats.org/officeDocument/2006/relationships/chart" Target="../charts/chart26.xml"/><Relationship Id="rId10" Type="http://schemas.openxmlformats.org/officeDocument/2006/relationships/chart" Target="../charts/chart21.xml"/><Relationship Id="rId4" Type="http://schemas.openxmlformats.org/officeDocument/2006/relationships/chart" Target="../charts/chart16.xml"/><Relationship Id="rId9" Type="http://schemas.openxmlformats.org/officeDocument/2006/relationships/chart" Target="../charts/chart20.xml"/><Relationship Id="rId14" Type="http://schemas.openxmlformats.org/officeDocument/2006/relationships/chart" Target="../charts/char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52"/>
            <a:ext cx="9102219" cy="68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"/>
          <a:stretch/>
        </p:blipFill>
        <p:spPr>
          <a:xfrm>
            <a:off x="2227751" y="912292"/>
            <a:ext cx="6808745" cy="5945707"/>
          </a:xfrm>
          <a:prstGeom prst="rect">
            <a:avLst/>
          </a:prstGeom>
        </p:spPr>
      </p:pic>
      <p:sp>
        <p:nvSpPr>
          <p:cNvPr id="52239" name="TextBox 7"/>
          <p:cNvSpPr txBox="1">
            <a:spLocks noChangeArrowheads="1"/>
          </p:cNvSpPr>
          <p:nvPr/>
        </p:nvSpPr>
        <p:spPr bwMode="auto">
          <a:xfrm>
            <a:off x="3675557" y="1835230"/>
            <a:ext cx="1263330" cy="40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000" b="1" dirty="0">
                <a:latin typeface="Angsana New" pitchFamily="18" charset="-34"/>
                <a:cs typeface="Tahoma" pitchFamily="34" charset="0"/>
              </a:rPr>
              <a:t>รพ.</a:t>
            </a:r>
            <a:r>
              <a:rPr lang="th-TH" altLang="th-TH" sz="2000" b="1" dirty="0" err="1">
                <a:latin typeface="Angsana New" pitchFamily="18" charset="-34"/>
                <a:cs typeface="Tahoma" pitchFamily="34" charset="0"/>
              </a:rPr>
              <a:t>โกสัม</a:t>
            </a:r>
            <a:r>
              <a:rPr lang="th-TH" altLang="th-TH" sz="2000" b="1" dirty="0">
                <a:latin typeface="Angsana New" pitchFamily="18" charset="-34"/>
                <a:cs typeface="Tahoma" pitchFamily="34" charset="0"/>
              </a:rPr>
              <a:t>พีนคร</a:t>
            </a:r>
          </a:p>
        </p:txBody>
      </p:sp>
      <p:sp>
        <p:nvSpPr>
          <p:cNvPr id="52241" name="TextBox 9"/>
          <p:cNvSpPr txBox="1">
            <a:spLocks noChangeArrowheads="1"/>
          </p:cNvSpPr>
          <p:nvPr/>
        </p:nvSpPr>
        <p:spPr bwMode="auto">
          <a:xfrm>
            <a:off x="3491880" y="3103025"/>
            <a:ext cx="1298592" cy="40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000" b="1" dirty="0">
                <a:latin typeface="Angsana New" pitchFamily="18" charset="-34"/>
                <a:cs typeface="Tahoma" pitchFamily="34" charset="0"/>
              </a:rPr>
              <a:t>รพ.กำแพงเพชร</a:t>
            </a:r>
          </a:p>
        </p:txBody>
      </p:sp>
      <p:sp>
        <p:nvSpPr>
          <p:cNvPr id="52242" name="TextBox 10"/>
          <p:cNvSpPr txBox="1">
            <a:spLocks noChangeArrowheads="1"/>
          </p:cNvSpPr>
          <p:nvPr/>
        </p:nvSpPr>
        <p:spPr bwMode="auto">
          <a:xfrm>
            <a:off x="3505773" y="4460452"/>
            <a:ext cx="1125489" cy="40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000" b="1">
                <a:latin typeface="Angsana New" pitchFamily="18" charset="-34"/>
                <a:cs typeface="Tahoma" pitchFamily="34" charset="0"/>
              </a:rPr>
              <a:t>รพ.คลองลาน</a:t>
            </a:r>
          </a:p>
        </p:txBody>
      </p:sp>
      <p:sp>
        <p:nvSpPr>
          <p:cNvPr id="52243" name="TextBox 11"/>
          <p:cNvSpPr txBox="1">
            <a:spLocks noChangeArrowheads="1"/>
          </p:cNvSpPr>
          <p:nvPr/>
        </p:nvSpPr>
        <p:spPr bwMode="auto">
          <a:xfrm>
            <a:off x="3913466" y="5532105"/>
            <a:ext cx="1306606" cy="40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000" b="1">
                <a:latin typeface="Angsana New" pitchFamily="18" charset="-34"/>
                <a:cs typeface="Tahoma" pitchFamily="34" charset="0"/>
              </a:rPr>
              <a:t>รพ.ปางศิลาทอง</a:t>
            </a:r>
          </a:p>
        </p:txBody>
      </p:sp>
      <p:sp>
        <p:nvSpPr>
          <p:cNvPr id="52244" name="TextBox 12"/>
          <p:cNvSpPr txBox="1">
            <a:spLocks noChangeArrowheads="1"/>
          </p:cNvSpPr>
          <p:nvPr/>
        </p:nvSpPr>
        <p:spPr bwMode="auto">
          <a:xfrm>
            <a:off x="5519721" y="5869880"/>
            <a:ext cx="1481311" cy="40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000" b="1">
                <a:latin typeface="Angsana New" pitchFamily="18" charset="-34"/>
                <a:cs typeface="Tahoma" pitchFamily="34" charset="0"/>
              </a:rPr>
              <a:t>รพ.ขาณุวรลักษบุรี</a:t>
            </a:r>
          </a:p>
        </p:txBody>
      </p:sp>
      <p:sp>
        <p:nvSpPr>
          <p:cNvPr id="52246" name="TextBox 14"/>
          <p:cNvSpPr txBox="1">
            <a:spLocks noChangeArrowheads="1"/>
          </p:cNvSpPr>
          <p:nvPr/>
        </p:nvSpPr>
        <p:spPr bwMode="auto">
          <a:xfrm>
            <a:off x="5614209" y="4674782"/>
            <a:ext cx="1115872" cy="40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000" b="1">
                <a:latin typeface="Angsana New" pitchFamily="18" charset="-34"/>
                <a:cs typeface="Tahoma" pitchFamily="34" charset="0"/>
              </a:rPr>
              <a:t>รพ.คลองขลุง</a:t>
            </a:r>
          </a:p>
        </p:txBody>
      </p:sp>
      <p:sp>
        <p:nvSpPr>
          <p:cNvPr id="52247" name="TextBox 15"/>
          <p:cNvSpPr txBox="1">
            <a:spLocks noChangeArrowheads="1"/>
          </p:cNvSpPr>
          <p:nvPr/>
        </p:nvSpPr>
        <p:spPr bwMode="auto">
          <a:xfrm>
            <a:off x="5616683" y="3845980"/>
            <a:ext cx="1551835" cy="40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000" b="1" dirty="0">
                <a:latin typeface="Angsana New" pitchFamily="18" charset="-34"/>
                <a:cs typeface="Tahoma" pitchFamily="34" charset="0"/>
              </a:rPr>
              <a:t>รพ.ทรายทองวัฒนา</a:t>
            </a:r>
          </a:p>
        </p:txBody>
      </p:sp>
      <p:sp>
        <p:nvSpPr>
          <p:cNvPr id="21" name="สี่เหลี่ยมมุมมน 20"/>
          <p:cNvSpPr/>
          <p:nvPr/>
        </p:nvSpPr>
        <p:spPr bwMode="auto">
          <a:xfrm>
            <a:off x="5440660" y="3032147"/>
            <a:ext cx="428625" cy="4286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5415260" y="2903559"/>
            <a:ext cx="39052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S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24" name="สี่เหลี่ยมมุมมน 23"/>
          <p:cNvSpPr/>
          <p:nvPr/>
        </p:nvSpPr>
        <p:spPr bwMode="auto">
          <a:xfrm>
            <a:off x="6948189" y="5841702"/>
            <a:ext cx="642938" cy="3571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6805314" y="5755977"/>
            <a:ext cx="93503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M2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27" name="สี่เหลี่ยมมุมมน 26"/>
          <p:cNvSpPr/>
          <p:nvPr/>
        </p:nvSpPr>
        <p:spPr bwMode="auto">
          <a:xfrm>
            <a:off x="6658446" y="4675209"/>
            <a:ext cx="500062" cy="3571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6585421" y="4589484"/>
            <a:ext cx="6445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F1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30" name="สี่เหลี่ยมมุมมน 29"/>
          <p:cNvSpPr/>
          <p:nvPr/>
        </p:nvSpPr>
        <p:spPr bwMode="auto">
          <a:xfrm>
            <a:off x="6316439" y="2921022"/>
            <a:ext cx="500062" cy="3571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6233983" y="2817834"/>
            <a:ext cx="642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F3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33" name="สี่เหลี่ยมมุมมน 32"/>
          <p:cNvSpPr/>
          <p:nvPr/>
        </p:nvSpPr>
        <p:spPr bwMode="auto">
          <a:xfrm>
            <a:off x="3862444" y="4746647"/>
            <a:ext cx="500062" cy="3571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3789419" y="4660922"/>
            <a:ext cx="6445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F2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36" name="สี่เหลี่ยมมุมมน 35"/>
          <p:cNvSpPr/>
          <p:nvPr/>
        </p:nvSpPr>
        <p:spPr bwMode="auto">
          <a:xfrm>
            <a:off x="5753958" y="1760559"/>
            <a:ext cx="500063" cy="3571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5680933" y="1674834"/>
            <a:ext cx="644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F2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39" name="สี่เหลี่ยมมุมมน 38"/>
          <p:cNvSpPr/>
          <p:nvPr/>
        </p:nvSpPr>
        <p:spPr bwMode="auto">
          <a:xfrm>
            <a:off x="7315026" y="1944837"/>
            <a:ext cx="498475" cy="3571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205823" y="1844824"/>
            <a:ext cx="6445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F2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42" name="สี่เหลี่ยมมุมมน 41"/>
          <p:cNvSpPr/>
          <p:nvPr/>
        </p:nvSpPr>
        <p:spPr bwMode="auto">
          <a:xfrm>
            <a:off x="7356871" y="3163119"/>
            <a:ext cx="500063" cy="3571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7296546" y="3077394"/>
            <a:ext cx="6445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F2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45" name="สี่เหลี่ยมมุมมน 44"/>
          <p:cNvSpPr/>
          <p:nvPr/>
        </p:nvSpPr>
        <p:spPr bwMode="auto">
          <a:xfrm>
            <a:off x="6158000" y="4103709"/>
            <a:ext cx="500062" cy="3571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6086562" y="4032272"/>
            <a:ext cx="644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F2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48" name="สี่เหลี่ยมมุมมน 47"/>
          <p:cNvSpPr/>
          <p:nvPr/>
        </p:nvSpPr>
        <p:spPr bwMode="auto">
          <a:xfrm>
            <a:off x="8193700" y="4721830"/>
            <a:ext cx="500063" cy="3571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8128613" y="4620230"/>
            <a:ext cx="6445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F2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51" name="สี่เหลี่ยมมุมมน 50"/>
          <p:cNvSpPr/>
          <p:nvPr/>
        </p:nvSpPr>
        <p:spPr bwMode="auto">
          <a:xfrm>
            <a:off x="4362506" y="5818209"/>
            <a:ext cx="500063" cy="3571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4289481" y="5732484"/>
            <a:ext cx="6445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F2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54" name="สี่เหลี่ยมมุมมน 53"/>
          <p:cNvSpPr/>
          <p:nvPr/>
        </p:nvSpPr>
        <p:spPr bwMode="auto">
          <a:xfrm>
            <a:off x="3959312" y="2195696"/>
            <a:ext cx="966787" cy="376238"/>
          </a:xfrm>
          <a:prstGeom prst="round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>
            <a:off x="3615618" y="2176595"/>
            <a:ext cx="1627188" cy="4095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Ext OPD</a:t>
            </a:r>
            <a:endParaRPr lang="th-TH" b="1" dirty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7" name="สี่เหลี่ยมมุมมน 56"/>
          <p:cNvSpPr/>
          <p:nvPr/>
        </p:nvSpPr>
        <p:spPr bwMode="auto">
          <a:xfrm>
            <a:off x="5626958" y="2089172"/>
            <a:ext cx="785813" cy="373062"/>
          </a:xfrm>
          <a:prstGeom prst="round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8" name="TextBox 57"/>
          <p:cNvSpPr txBox="1"/>
          <p:nvPr/>
        </p:nvSpPr>
        <p:spPr bwMode="auto">
          <a:xfrm>
            <a:off x="5652358" y="2105047"/>
            <a:ext cx="779463" cy="4079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60 </a:t>
            </a:r>
            <a:r>
              <a:rPr lang="th-TH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เตียง</a:t>
            </a:r>
          </a:p>
        </p:txBody>
      </p:sp>
      <p:sp>
        <p:nvSpPr>
          <p:cNvPr id="60" name="สี่เหลี่ยมมุมมน 59"/>
          <p:cNvSpPr/>
          <p:nvPr/>
        </p:nvSpPr>
        <p:spPr bwMode="auto">
          <a:xfrm>
            <a:off x="7172151" y="2246462"/>
            <a:ext cx="784225" cy="373062"/>
          </a:xfrm>
          <a:prstGeom prst="round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7176913" y="2211537"/>
            <a:ext cx="779463" cy="4079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30 </a:t>
            </a:r>
            <a:r>
              <a:rPr lang="th-TH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เตียง</a:t>
            </a:r>
          </a:p>
        </p:txBody>
      </p:sp>
      <p:sp>
        <p:nvSpPr>
          <p:cNvPr id="63" name="สี่เหลี่ยมมุมมน 62"/>
          <p:cNvSpPr/>
          <p:nvPr/>
        </p:nvSpPr>
        <p:spPr bwMode="auto">
          <a:xfrm>
            <a:off x="7223521" y="3509194"/>
            <a:ext cx="785813" cy="373062"/>
          </a:xfrm>
          <a:prstGeom prst="round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4" name="TextBox 63"/>
          <p:cNvSpPr txBox="1"/>
          <p:nvPr/>
        </p:nvSpPr>
        <p:spPr bwMode="auto">
          <a:xfrm>
            <a:off x="7250509" y="3525069"/>
            <a:ext cx="777875" cy="4079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30 </a:t>
            </a:r>
            <a:r>
              <a:rPr lang="th-TH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เตียง</a:t>
            </a:r>
          </a:p>
        </p:txBody>
      </p:sp>
      <p:sp>
        <p:nvSpPr>
          <p:cNvPr id="66" name="สี่เหลี่ยมมุมมน 65"/>
          <p:cNvSpPr/>
          <p:nvPr/>
        </p:nvSpPr>
        <p:spPr bwMode="auto">
          <a:xfrm>
            <a:off x="3705281" y="5062559"/>
            <a:ext cx="785813" cy="371475"/>
          </a:xfrm>
          <a:prstGeom prst="round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3732269" y="5076847"/>
            <a:ext cx="777875" cy="4079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60 </a:t>
            </a:r>
            <a:r>
              <a:rPr lang="th-TH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เตียง</a:t>
            </a:r>
          </a:p>
        </p:txBody>
      </p:sp>
      <p:sp>
        <p:nvSpPr>
          <p:cNvPr id="69" name="สี่เหลี่ยมมุมมน 68"/>
          <p:cNvSpPr/>
          <p:nvPr/>
        </p:nvSpPr>
        <p:spPr bwMode="auto">
          <a:xfrm>
            <a:off x="4205344" y="6148409"/>
            <a:ext cx="785812" cy="373063"/>
          </a:xfrm>
          <a:prstGeom prst="round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0" name="TextBox 69"/>
          <p:cNvSpPr txBox="1"/>
          <p:nvPr/>
        </p:nvSpPr>
        <p:spPr bwMode="auto">
          <a:xfrm>
            <a:off x="4232331" y="6164284"/>
            <a:ext cx="777875" cy="407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30 </a:t>
            </a:r>
            <a:r>
              <a:rPr lang="th-TH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เตียง</a:t>
            </a:r>
          </a:p>
        </p:txBody>
      </p:sp>
      <p:sp>
        <p:nvSpPr>
          <p:cNvPr id="72" name="สี่เหลี่ยมมุมมน 71"/>
          <p:cNvSpPr/>
          <p:nvPr/>
        </p:nvSpPr>
        <p:spPr bwMode="auto">
          <a:xfrm>
            <a:off x="8073050" y="5031393"/>
            <a:ext cx="785813" cy="373062"/>
          </a:xfrm>
          <a:prstGeom prst="round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3" name="TextBox 72"/>
          <p:cNvSpPr txBox="1"/>
          <p:nvPr/>
        </p:nvSpPr>
        <p:spPr bwMode="auto">
          <a:xfrm>
            <a:off x="8100038" y="5047268"/>
            <a:ext cx="777875" cy="4079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30 </a:t>
            </a:r>
            <a:r>
              <a:rPr lang="th-TH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เตียง</a:t>
            </a:r>
          </a:p>
        </p:txBody>
      </p:sp>
      <p:sp>
        <p:nvSpPr>
          <p:cNvPr id="75" name="สี่เหลี่ยมมุมมน 74"/>
          <p:cNvSpPr/>
          <p:nvPr/>
        </p:nvSpPr>
        <p:spPr bwMode="auto">
          <a:xfrm>
            <a:off x="6634250" y="4091009"/>
            <a:ext cx="785812" cy="373063"/>
          </a:xfrm>
          <a:prstGeom prst="round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6" name="TextBox 75"/>
          <p:cNvSpPr txBox="1"/>
          <p:nvPr/>
        </p:nvSpPr>
        <p:spPr bwMode="auto">
          <a:xfrm>
            <a:off x="6661237" y="4106884"/>
            <a:ext cx="779463" cy="407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30 </a:t>
            </a:r>
            <a:r>
              <a:rPr lang="th-TH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เตียง</a:t>
            </a:r>
          </a:p>
        </p:txBody>
      </p:sp>
      <p:sp>
        <p:nvSpPr>
          <p:cNvPr id="78" name="สี่เหลี่ยมมุมมน 77"/>
          <p:cNvSpPr/>
          <p:nvPr/>
        </p:nvSpPr>
        <p:spPr bwMode="auto">
          <a:xfrm>
            <a:off x="6162451" y="3219472"/>
            <a:ext cx="785813" cy="371475"/>
          </a:xfrm>
          <a:prstGeom prst="round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9" name="TextBox 78"/>
          <p:cNvSpPr txBox="1"/>
          <p:nvPr/>
        </p:nvSpPr>
        <p:spPr bwMode="auto">
          <a:xfrm>
            <a:off x="6194296" y="3233759"/>
            <a:ext cx="777875" cy="4095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 </a:t>
            </a:r>
            <a:r>
              <a:rPr lang="th-TH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เตียง</a:t>
            </a:r>
          </a:p>
        </p:txBody>
      </p:sp>
      <p:sp>
        <p:nvSpPr>
          <p:cNvPr id="81" name="สี่เหลี่ยมมุมมน 80"/>
          <p:cNvSpPr/>
          <p:nvPr/>
        </p:nvSpPr>
        <p:spPr bwMode="auto">
          <a:xfrm>
            <a:off x="6443364" y="6183015"/>
            <a:ext cx="1219200" cy="373062"/>
          </a:xfrm>
          <a:prstGeom prst="round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2" name="TextBox 81"/>
          <p:cNvSpPr txBox="1"/>
          <p:nvPr/>
        </p:nvSpPr>
        <p:spPr bwMode="auto">
          <a:xfrm>
            <a:off x="6468764" y="6189365"/>
            <a:ext cx="1193800" cy="4079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60+30 </a:t>
            </a:r>
            <a:r>
              <a:rPr lang="th-TH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เตียง</a:t>
            </a:r>
          </a:p>
        </p:txBody>
      </p:sp>
      <p:sp>
        <p:nvSpPr>
          <p:cNvPr id="84" name="สี่เหลี่ยมมุมมน 83"/>
          <p:cNvSpPr/>
          <p:nvPr/>
        </p:nvSpPr>
        <p:spPr bwMode="auto">
          <a:xfrm>
            <a:off x="6015508" y="4991122"/>
            <a:ext cx="1220788" cy="371475"/>
          </a:xfrm>
          <a:prstGeom prst="round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5" name="TextBox 84"/>
          <p:cNvSpPr txBox="1"/>
          <p:nvPr/>
        </p:nvSpPr>
        <p:spPr bwMode="auto">
          <a:xfrm>
            <a:off x="6042496" y="4995884"/>
            <a:ext cx="1193800" cy="407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60+30 </a:t>
            </a:r>
            <a:r>
              <a:rPr lang="th-TH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เตียง</a:t>
            </a:r>
          </a:p>
        </p:txBody>
      </p:sp>
      <p:sp>
        <p:nvSpPr>
          <p:cNvPr id="87" name="สี่เหลี่ยมมุมมน 86"/>
          <p:cNvSpPr/>
          <p:nvPr/>
        </p:nvSpPr>
        <p:spPr bwMode="auto">
          <a:xfrm>
            <a:off x="4583410" y="3460772"/>
            <a:ext cx="1428750" cy="371475"/>
          </a:xfrm>
          <a:prstGeom prst="round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8" name="TextBox 87"/>
          <p:cNvSpPr txBox="1"/>
          <p:nvPr/>
        </p:nvSpPr>
        <p:spPr bwMode="auto">
          <a:xfrm>
            <a:off x="4610397" y="3460772"/>
            <a:ext cx="1401763" cy="4079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410+156 </a:t>
            </a:r>
            <a:r>
              <a:rPr lang="th-TH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เตียง</a:t>
            </a:r>
          </a:p>
        </p:txBody>
      </p:sp>
      <p:sp>
        <p:nvSpPr>
          <p:cNvPr id="90" name="วงรี 89"/>
          <p:cNvSpPr/>
          <p:nvPr/>
        </p:nvSpPr>
        <p:spPr bwMode="auto">
          <a:xfrm>
            <a:off x="5639658" y="1155722"/>
            <a:ext cx="468313" cy="474662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1" name="TextBox 90"/>
          <p:cNvSpPr txBox="1"/>
          <p:nvPr/>
        </p:nvSpPr>
        <p:spPr bwMode="auto">
          <a:xfrm>
            <a:off x="5580112" y="1124744"/>
            <a:ext cx="5715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HA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96" name="วงรี 95"/>
          <p:cNvSpPr/>
          <p:nvPr/>
        </p:nvSpPr>
        <p:spPr bwMode="auto">
          <a:xfrm>
            <a:off x="5035847" y="2694009"/>
            <a:ext cx="468313" cy="473075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7" name="TextBox 96"/>
          <p:cNvSpPr txBox="1"/>
          <p:nvPr/>
        </p:nvSpPr>
        <p:spPr bwMode="auto">
          <a:xfrm>
            <a:off x="5035847" y="2694009"/>
            <a:ext cx="5715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HA</a:t>
            </a:r>
            <a:endPara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102" name="วงรี 101"/>
          <p:cNvSpPr/>
          <p:nvPr/>
        </p:nvSpPr>
        <p:spPr bwMode="auto">
          <a:xfrm>
            <a:off x="7010102" y="5398790"/>
            <a:ext cx="468312" cy="473075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3" name="TextBox 102"/>
          <p:cNvSpPr txBox="1"/>
          <p:nvPr/>
        </p:nvSpPr>
        <p:spPr bwMode="auto">
          <a:xfrm>
            <a:off x="6999436" y="5352752"/>
            <a:ext cx="5715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HA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52230" name="TextBox 116"/>
          <p:cNvSpPr txBox="1">
            <a:spLocks noChangeArrowheads="1"/>
          </p:cNvSpPr>
          <p:nvPr/>
        </p:nvSpPr>
        <p:spPr bwMode="auto">
          <a:xfrm>
            <a:off x="1000100" y="142852"/>
            <a:ext cx="71643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เครือข่ายบริการจังหวัดกำแพงเพชร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0" y="1071546"/>
            <a:ext cx="2643174" cy="9540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800" b="1" dirty="0">
                <a:latin typeface="TH SarabunPSK"/>
                <a:cs typeface="TH SarabunPSK"/>
              </a:rPr>
              <a:t>พัฒนาศักยภาพ </a:t>
            </a:r>
          </a:p>
          <a:p>
            <a:pPr>
              <a:defRPr/>
            </a:pPr>
            <a:r>
              <a:rPr lang="th-TH" sz="2800" b="1" dirty="0">
                <a:latin typeface="TH SarabunPSK"/>
                <a:cs typeface="TH SarabunPSK"/>
              </a:rPr>
              <a:t>รพ.แม่ข่าย 5 </a:t>
            </a:r>
            <a:r>
              <a:rPr lang="en-US" sz="2800" b="1" dirty="0">
                <a:latin typeface="TH SarabunPSK"/>
                <a:cs typeface="TH SarabunPSK"/>
              </a:rPr>
              <a:t>NODE</a:t>
            </a:r>
          </a:p>
        </p:txBody>
      </p:sp>
      <p:sp>
        <p:nvSpPr>
          <p:cNvPr id="52233" name="สี่เหลี่ยมผืนผ้า 4"/>
          <p:cNvSpPr>
            <a:spLocks noChangeArrowheads="1"/>
          </p:cNvSpPr>
          <p:nvPr/>
        </p:nvSpPr>
        <p:spPr bwMode="auto">
          <a:xfrm>
            <a:off x="71406" y="2173271"/>
            <a:ext cx="257176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h-TH" sz="2800" b="1" dirty="0">
                <a:latin typeface="TH SarabunPSK"/>
                <a:cs typeface="TH SarabunPSK"/>
              </a:rPr>
              <a:t>Service </a:t>
            </a:r>
            <a:r>
              <a:rPr lang="en-US" altLang="th-TH" sz="2800" b="1" dirty="0" smtClean="0">
                <a:latin typeface="TH SarabunPSK"/>
                <a:cs typeface="TH SarabunPSK"/>
              </a:rPr>
              <a:t>Plan  </a:t>
            </a:r>
            <a:r>
              <a:rPr lang="en-US" altLang="th-TH" sz="2800" b="1" dirty="0">
                <a:latin typeface="TH SarabunPSK"/>
                <a:cs typeface="TH SarabunPSK"/>
              </a:rPr>
              <a:t>Quality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h-TH" sz="2400" dirty="0">
                <a:latin typeface="TH SarabunPSK"/>
                <a:cs typeface="TH SarabunPSK"/>
              </a:rPr>
              <a:t>1. </a:t>
            </a:r>
            <a:r>
              <a:rPr lang="th-TH" altLang="th-TH" sz="2400" dirty="0">
                <a:latin typeface="TH SarabunPSK"/>
                <a:cs typeface="TH SarabunPSK"/>
              </a:rPr>
              <a:t>ลดความแออัด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400" dirty="0">
                <a:latin typeface="TH SarabunPSK"/>
                <a:cs typeface="TH SarabunPSK"/>
              </a:rPr>
              <a:t>2. เพิ่มการเข้าถึงบริการ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400" dirty="0">
                <a:latin typeface="TH SarabunPSK"/>
                <a:cs typeface="TH SarabunPSK"/>
              </a:rPr>
              <a:t>3. พัฒนาระบบรับ-ส่งต่อผู้ป่วย /ข้อมูล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400" dirty="0">
                <a:latin typeface="TH SarabunPSK"/>
                <a:cs typeface="TH SarabunPSK"/>
              </a:rPr>
              <a:t>4. จัดบริการร่วม และบูรณาการแผนงาน/โครงการ</a:t>
            </a:r>
          </a:p>
        </p:txBody>
      </p:sp>
      <p:sp>
        <p:nvSpPr>
          <p:cNvPr id="52235" name="สี่เหลี่ยมผืนผ้า 4"/>
          <p:cNvSpPr>
            <a:spLocks noChangeArrowheads="1"/>
          </p:cNvSpPr>
          <p:nvPr/>
        </p:nvSpPr>
        <p:spPr bwMode="auto">
          <a:xfrm>
            <a:off x="7172151" y="2573500"/>
            <a:ext cx="1684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1800" b="1" dirty="0">
                <a:latin typeface="Tahoma" pitchFamily="34" charset="0"/>
                <a:cs typeface="Tahoma" pitchFamily="34" charset="0"/>
              </a:rPr>
              <a:t>รพ.ลานกระบือ</a:t>
            </a:r>
          </a:p>
        </p:txBody>
      </p:sp>
      <p:sp>
        <p:nvSpPr>
          <p:cNvPr id="86" name="วงรี 85"/>
          <p:cNvSpPr/>
          <p:nvPr/>
        </p:nvSpPr>
        <p:spPr bwMode="auto">
          <a:xfrm>
            <a:off x="8229687" y="3227409"/>
            <a:ext cx="468312" cy="473075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9" name="วงรี 88"/>
          <p:cNvSpPr/>
          <p:nvPr/>
        </p:nvSpPr>
        <p:spPr bwMode="auto">
          <a:xfrm>
            <a:off x="6551960" y="3532209"/>
            <a:ext cx="468312" cy="473075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2" name="วงรี 91"/>
          <p:cNvSpPr/>
          <p:nvPr/>
        </p:nvSpPr>
        <p:spPr bwMode="auto">
          <a:xfrm>
            <a:off x="4114887" y="4065609"/>
            <a:ext cx="468312" cy="473075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5" name="วงรี 94"/>
          <p:cNvSpPr/>
          <p:nvPr/>
        </p:nvSpPr>
        <p:spPr bwMode="auto">
          <a:xfrm>
            <a:off x="4730210" y="5157192"/>
            <a:ext cx="425738" cy="473075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8" name="TextBox 97"/>
          <p:cNvSpPr txBox="1"/>
          <p:nvPr/>
        </p:nvSpPr>
        <p:spPr bwMode="auto">
          <a:xfrm>
            <a:off x="8229687" y="3227409"/>
            <a:ext cx="5715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HA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101" name="TextBox 100"/>
          <p:cNvSpPr txBox="1"/>
          <p:nvPr/>
        </p:nvSpPr>
        <p:spPr bwMode="auto">
          <a:xfrm>
            <a:off x="6592758" y="3532209"/>
            <a:ext cx="5715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HA</a:t>
            </a:r>
            <a:endPara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104" name="TextBox 103"/>
          <p:cNvSpPr txBox="1"/>
          <p:nvPr/>
        </p:nvSpPr>
        <p:spPr bwMode="auto">
          <a:xfrm>
            <a:off x="4114887" y="4065609"/>
            <a:ext cx="5715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HA</a:t>
            </a:r>
            <a:endPara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105" name="TextBox 104"/>
          <p:cNvSpPr txBox="1"/>
          <p:nvPr/>
        </p:nvSpPr>
        <p:spPr bwMode="auto">
          <a:xfrm>
            <a:off x="4716016" y="5157192"/>
            <a:ext cx="5715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HA</a:t>
            </a:r>
            <a:endPara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107" name="วงรี 106"/>
          <p:cNvSpPr/>
          <p:nvPr/>
        </p:nvSpPr>
        <p:spPr bwMode="auto">
          <a:xfrm>
            <a:off x="5830758" y="2846409"/>
            <a:ext cx="468312" cy="473075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5906958" y="2846409"/>
            <a:ext cx="5715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HA</a:t>
            </a:r>
            <a:endPara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52248" name="TextBox 16"/>
          <p:cNvSpPr txBox="1">
            <a:spLocks noChangeArrowheads="1"/>
          </p:cNvSpPr>
          <p:nvPr/>
        </p:nvSpPr>
        <p:spPr bwMode="auto">
          <a:xfrm>
            <a:off x="7032457" y="2996952"/>
            <a:ext cx="16655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000" b="1" dirty="0">
                <a:latin typeface="Angsana New" pitchFamily="18" charset="-34"/>
                <a:cs typeface="Tahoma" pitchFamily="34" charset="0"/>
              </a:rPr>
              <a:t>รพ.ไทรงาม</a:t>
            </a:r>
          </a:p>
        </p:txBody>
      </p:sp>
      <p:sp>
        <p:nvSpPr>
          <p:cNvPr id="52240" name="TextBox 8"/>
          <p:cNvSpPr txBox="1">
            <a:spLocks noChangeArrowheads="1"/>
          </p:cNvSpPr>
          <p:nvPr/>
        </p:nvSpPr>
        <p:spPr bwMode="auto">
          <a:xfrm>
            <a:off x="5254253" y="1459823"/>
            <a:ext cx="1405979" cy="40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000" b="1" dirty="0">
                <a:latin typeface="Angsana New" pitchFamily="18" charset="-34"/>
                <a:cs typeface="Tahoma" pitchFamily="34" charset="0"/>
              </a:rPr>
              <a:t>รพ.พรานกระต่าย</a:t>
            </a:r>
          </a:p>
        </p:txBody>
      </p:sp>
      <p:sp>
        <p:nvSpPr>
          <p:cNvPr id="52245" name="TextBox 13"/>
          <p:cNvSpPr txBox="1">
            <a:spLocks noChangeArrowheads="1"/>
          </p:cNvSpPr>
          <p:nvPr/>
        </p:nvSpPr>
        <p:spPr bwMode="auto">
          <a:xfrm>
            <a:off x="7865315" y="4460451"/>
            <a:ext cx="1135105" cy="40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000" b="1" dirty="0">
                <a:latin typeface="Angsana New" pitchFamily="18" charset="-34"/>
                <a:cs typeface="Tahoma" pitchFamily="34" charset="0"/>
              </a:rPr>
              <a:t>รพ.บึงสามัคคี</a:t>
            </a:r>
          </a:p>
        </p:txBody>
      </p:sp>
      <p:sp>
        <p:nvSpPr>
          <p:cNvPr id="52249" name="TextBox 17"/>
          <p:cNvSpPr txBox="1">
            <a:spLocks noChangeArrowheads="1"/>
          </p:cNvSpPr>
          <p:nvPr/>
        </p:nvSpPr>
        <p:spPr bwMode="auto">
          <a:xfrm>
            <a:off x="5886533" y="2602920"/>
            <a:ext cx="1277755" cy="40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000" b="1" dirty="0">
                <a:latin typeface="Angsana New" pitchFamily="18" charset="-34"/>
                <a:cs typeface="Tahoma" pitchFamily="34" charset="0"/>
              </a:rPr>
              <a:t>รพ.ทุ่งโพธิ์ทะเล</a:t>
            </a:r>
          </a:p>
        </p:txBody>
      </p:sp>
      <p:sp>
        <p:nvSpPr>
          <p:cNvPr id="94" name="วงรี 93"/>
          <p:cNvSpPr/>
          <p:nvPr/>
        </p:nvSpPr>
        <p:spPr bwMode="auto">
          <a:xfrm>
            <a:off x="5739358" y="4411142"/>
            <a:ext cx="468312" cy="473075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9" name="TextBox 98"/>
          <p:cNvSpPr txBox="1"/>
          <p:nvPr/>
        </p:nvSpPr>
        <p:spPr bwMode="auto">
          <a:xfrm>
            <a:off x="5728692" y="4365104"/>
            <a:ext cx="5715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HA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960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สี่เหลี่ยมมุมมน 53"/>
          <p:cNvSpPr/>
          <p:nvPr/>
        </p:nvSpPr>
        <p:spPr>
          <a:xfrm>
            <a:off x="2041525" y="1101725"/>
            <a:ext cx="1071563" cy="500063"/>
          </a:xfrm>
          <a:prstGeom prst="roundRect">
            <a:avLst>
              <a:gd name="adj" fmla="val 13669"/>
            </a:avLst>
          </a:prstGeom>
          <a:solidFill>
            <a:schemeClr val="accent3">
              <a:lumMod val="75000"/>
            </a:schemeClr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+mj-cs"/>
              </a:rPr>
              <a:t>รพท.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+mj-cs"/>
            </a:endParaRPr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cs typeface="+mj-cs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black">
          <a:xfrm flipH="1">
            <a:off x="5181600" y="1085850"/>
            <a:ext cx="3748088" cy="15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 b="1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black">
          <a:xfrm>
            <a:off x="5251450" y="1724025"/>
            <a:ext cx="340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M2 </a:t>
            </a:r>
            <a:r>
              <a:rPr lang="th-TH" sz="28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  </a:t>
            </a:r>
            <a:r>
              <a:rPr lang="th-TH" sz="2800" b="1" dirty="0" err="1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ขาณุวรลักษ</a:t>
            </a:r>
            <a:r>
              <a:rPr lang="th-TH" sz="28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บุรี (</a:t>
            </a:r>
            <a:r>
              <a:rPr lang="en-US" sz="28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Node</a:t>
            </a:r>
            <a:r>
              <a:rPr lang="th-TH" sz="28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)</a:t>
            </a:r>
            <a:endParaRPr lang="en-US" sz="2800" b="1" dirty="0">
              <a:solidFill>
                <a:srgbClr val="002060"/>
              </a:solidFill>
              <a:latin typeface="Angsana New" panose="02020603050405020304" pitchFamily="18" charset="-34"/>
              <a:cs typeface="+mj-cs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black">
          <a:xfrm>
            <a:off x="5284788" y="1071563"/>
            <a:ext cx="2163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4000" b="1" dirty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S</a:t>
            </a:r>
            <a:r>
              <a:rPr lang="en-US" sz="2800" b="1" dirty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  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กำแพงเพชร</a:t>
            </a:r>
            <a:endParaRPr lang="en-US" sz="28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black">
          <a:xfrm>
            <a:off x="5241925" y="2462213"/>
            <a:ext cx="2071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F1   </a:t>
            </a:r>
            <a:r>
              <a:rPr lang="en-US" sz="28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2800" b="1" dirty="0" err="1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คลองข</a:t>
            </a:r>
            <a:r>
              <a:rPr lang="th-TH" sz="28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ลุง</a:t>
            </a:r>
            <a:endParaRPr lang="en-US" sz="2800" b="1" dirty="0">
              <a:solidFill>
                <a:srgbClr val="002060"/>
              </a:solidFill>
              <a:latin typeface="Angsana New" panose="02020603050405020304" pitchFamily="18" charset="-34"/>
              <a:cs typeface="+mj-cs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black">
          <a:xfrm>
            <a:off x="5146675" y="3103563"/>
            <a:ext cx="40719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th-TH" sz="26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          พรานกระต่าย, คลองลาน 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th-TH" sz="26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          ลานกระบือ,ไทรงาม,บึงสามัคคี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th-TH" sz="26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          ทรายทองวัฒนา, ปางศิลาทอง 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black">
          <a:xfrm>
            <a:off x="5643598" y="5072074"/>
            <a:ext cx="40005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th-TH" sz="26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  </a:t>
            </a:r>
            <a:r>
              <a:rPr lang="en-US" sz="26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2 </a:t>
            </a:r>
            <a:r>
              <a:rPr lang="th-TH" sz="26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ศูนย์สุขภาพชุมชนเมือง</a:t>
            </a:r>
            <a:endParaRPr lang="th-TH" sz="2600" b="1" dirty="0">
              <a:solidFill>
                <a:srgbClr val="002060"/>
              </a:solidFill>
              <a:latin typeface="Angsana New" panose="02020603050405020304" pitchFamily="18" charset="-34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th-TH" sz="26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 17 </a:t>
            </a:r>
            <a:r>
              <a:rPr lang="th-TH" sz="26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รพ.สต.เดี่ยว</a:t>
            </a:r>
            <a:r>
              <a:rPr lang="en-US" sz="26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 ,44 </a:t>
            </a:r>
            <a:r>
              <a:rPr lang="th-TH" sz="26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เครือข่าย</a:t>
            </a:r>
            <a:endParaRPr lang="th-TH" sz="2600" b="1" u="sng" dirty="0" smtClean="0">
              <a:solidFill>
                <a:srgbClr val="002060"/>
              </a:solidFill>
              <a:latin typeface="Angsana New" panose="02020603050405020304" pitchFamily="18" charset="-34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  11 PCU </a:t>
            </a:r>
            <a:r>
              <a:rPr lang="th-TH" sz="26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ในโรงพยาบาล</a:t>
            </a:r>
            <a:endParaRPr lang="en-US" sz="2600" b="1" dirty="0">
              <a:solidFill>
                <a:srgbClr val="002060"/>
              </a:solidFill>
              <a:latin typeface="Angsana New" panose="02020603050405020304" pitchFamily="18" charset="-34"/>
              <a:cs typeface="+mj-cs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black">
          <a:xfrm flipH="1">
            <a:off x="5143500" y="1658938"/>
            <a:ext cx="3748088" cy="15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 b="1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black">
          <a:xfrm flipH="1">
            <a:off x="5181600" y="2373313"/>
            <a:ext cx="3748088" cy="15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 b="1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black">
          <a:xfrm flipH="1">
            <a:off x="5181600" y="3159125"/>
            <a:ext cx="3748088" cy="15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 b="1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black">
          <a:xfrm flipH="1">
            <a:off x="5000625" y="4302125"/>
            <a:ext cx="3748088" cy="15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 b="1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black">
          <a:xfrm flipH="1">
            <a:off x="5143500" y="5159375"/>
            <a:ext cx="3748088" cy="15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 b="1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  <p:cxnSp>
        <p:nvCxnSpPr>
          <p:cNvPr id="37" name="ลูกศรเชื่อมต่อแบบตรง 36"/>
          <p:cNvCxnSpPr/>
          <p:nvPr/>
        </p:nvCxnSpPr>
        <p:spPr>
          <a:xfrm rot="5400000">
            <a:off x="4570413" y="5730875"/>
            <a:ext cx="1001712" cy="15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/>
          <p:nvPr/>
        </p:nvCxnSpPr>
        <p:spPr>
          <a:xfrm rot="5400000">
            <a:off x="4572794" y="4729957"/>
            <a:ext cx="1000125" cy="158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rot="5400000">
            <a:off x="4501357" y="3731419"/>
            <a:ext cx="1143000" cy="158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rot="16200000" flipH="1">
            <a:off x="4643438" y="2730500"/>
            <a:ext cx="85725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/>
          <p:nvPr/>
        </p:nvCxnSpPr>
        <p:spPr>
          <a:xfrm rot="5400000">
            <a:off x="4750594" y="1980407"/>
            <a:ext cx="642937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41"/>
          <p:cNvCxnSpPr/>
          <p:nvPr/>
        </p:nvCxnSpPr>
        <p:spPr>
          <a:xfrm rot="5400000">
            <a:off x="4785519" y="1372394"/>
            <a:ext cx="571500" cy="15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221" name="TextBox 42"/>
          <p:cNvSpPr txBox="1">
            <a:spLocks noChangeArrowheads="1"/>
          </p:cNvSpPr>
          <p:nvPr/>
        </p:nvSpPr>
        <p:spPr bwMode="auto">
          <a:xfrm>
            <a:off x="1050925" y="98425"/>
            <a:ext cx="71643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ระดับสถานบริการจังหวัดกำแพงเพชร</a:t>
            </a:r>
          </a:p>
        </p:txBody>
      </p:sp>
      <p:sp>
        <p:nvSpPr>
          <p:cNvPr id="44" name="Text Box 37"/>
          <p:cNvSpPr txBox="1">
            <a:spLocks noChangeArrowheads="1"/>
          </p:cNvSpPr>
          <p:nvPr/>
        </p:nvSpPr>
        <p:spPr bwMode="gray">
          <a:xfrm>
            <a:off x="1700213" y="2357438"/>
            <a:ext cx="178593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defRPr/>
            </a:pPr>
            <a:r>
              <a:rPr lang="th-TH" altLang="th-TH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 รพช.แม่ข่าย</a:t>
            </a:r>
            <a:endParaRPr lang="en-US" altLang="th-TH" sz="200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5256213" y="4486275"/>
            <a:ext cx="3887787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F3</a:t>
            </a:r>
            <a: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 </a:t>
            </a: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   </a:t>
            </a: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ทุ่งโพธิ์ทะเล</a:t>
            </a:r>
            <a:r>
              <a:rPr lang="en-US" sz="2800" b="1" dirty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,</a:t>
            </a:r>
            <a:r>
              <a:rPr lang="th-TH" sz="2800" b="1" dirty="0" err="1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โกสัม</a:t>
            </a: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พีนคร</a:t>
            </a:r>
            <a:endParaRPr lang="en-US" sz="2800" b="1" dirty="0">
              <a:solidFill>
                <a:srgbClr val="002060"/>
              </a:solidFill>
              <a:latin typeface="Angsana New" panose="02020603050405020304" pitchFamily="18" charset="-34"/>
              <a:cs typeface="+mj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2875" y="6273800"/>
            <a:ext cx="9001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นสค. 1 </a:t>
            </a:r>
            <a:r>
              <a:rPr lang="en-US" sz="3200" b="1" dirty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: 1</a:t>
            </a:r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,</a:t>
            </a:r>
            <a:r>
              <a:rPr lang="en-US" sz="3200" b="1" dirty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202</a:t>
            </a:r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3200" b="1" dirty="0" err="1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ปชก.</a:t>
            </a:r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 (1</a:t>
            </a:r>
            <a:r>
              <a:rPr lang="en-US" sz="3200" b="1" dirty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: 4 </a:t>
            </a:r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อสม.) / </a:t>
            </a:r>
            <a:r>
              <a:rPr lang="th-TH" sz="3200" b="1" dirty="0" err="1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อส</a:t>
            </a:r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ม.  </a:t>
            </a:r>
            <a:r>
              <a:rPr lang="th-TH" sz="32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1</a:t>
            </a:r>
            <a:r>
              <a:rPr lang="en-US" sz="32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2</a:t>
            </a:r>
            <a:r>
              <a:rPr lang="th-TH" sz="32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,</a:t>
            </a:r>
            <a:r>
              <a:rPr lang="en-US" sz="32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219</a:t>
            </a:r>
            <a:r>
              <a:rPr lang="th-TH" sz="32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คน </a:t>
            </a:r>
            <a:r>
              <a:rPr lang="en-US" sz="3200" b="1" dirty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(1 : </a:t>
            </a:r>
            <a:r>
              <a:rPr lang="en-US" sz="32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21 </a:t>
            </a:r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หลังคาเรือน</a:t>
            </a:r>
            <a:r>
              <a:rPr lang="en-US" sz="3200" b="1" dirty="0">
                <a:solidFill>
                  <a:srgbClr val="0070C0"/>
                </a:solidFill>
                <a:latin typeface="Angsana New" panose="02020603050405020304" pitchFamily="18" charset="-34"/>
                <a:cs typeface="+mj-cs"/>
              </a:rPr>
              <a:t>)</a:t>
            </a:r>
            <a:endParaRPr lang="th-TH" sz="3200" b="1" dirty="0">
              <a:solidFill>
                <a:srgbClr val="0070C0"/>
              </a:solidFill>
              <a:latin typeface="Angsana New" panose="02020603050405020304" pitchFamily="18" charset="-34"/>
              <a:cs typeface="+mj-cs"/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5143500" y="3503613"/>
            <a:ext cx="6207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F2</a:t>
            </a:r>
            <a:r>
              <a:rPr lang="th-TH" sz="3200" b="1" dirty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 </a:t>
            </a:r>
            <a:endParaRPr lang="th-TH" sz="3200" dirty="0">
              <a:latin typeface="Angsana New" panose="02020603050405020304" pitchFamily="18" charset="-34"/>
              <a:cs typeface="+mj-cs"/>
            </a:endParaRPr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black">
          <a:xfrm flipH="1">
            <a:off x="5146675" y="6213475"/>
            <a:ext cx="3748088" cy="15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th-TH" b="1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55" name="สี่เหลี่ยมมุมมน 54"/>
          <p:cNvSpPr/>
          <p:nvPr/>
        </p:nvSpPr>
        <p:spPr>
          <a:xfrm>
            <a:off x="1854200" y="1657350"/>
            <a:ext cx="1428750" cy="571500"/>
          </a:xfrm>
          <a:prstGeom prst="roundRect">
            <a:avLst>
              <a:gd name="adj" fmla="val 13669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รพช.</a:t>
            </a:r>
            <a:r>
              <a:rPr lang="th-TH" sz="2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แม่ข่าย</a:t>
            </a:r>
          </a:p>
        </p:txBody>
      </p:sp>
      <p:sp>
        <p:nvSpPr>
          <p:cNvPr id="56" name="สี่เหลี่ยมมุมมน 55"/>
          <p:cNvSpPr/>
          <p:nvPr/>
        </p:nvSpPr>
        <p:spPr>
          <a:xfrm>
            <a:off x="1673225" y="2300288"/>
            <a:ext cx="1714500" cy="785812"/>
          </a:xfrm>
          <a:prstGeom prst="roundRect">
            <a:avLst>
              <a:gd name="adj" fmla="val 13669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รพช.</a:t>
            </a:r>
            <a:r>
              <a:rPr lang="th-TH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ใหญ่</a:t>
            </a:r>
          </a:p>
        </p:txBody>
      </p:sp>
      <p:sp>
        <p:nvSpPr>
          <p:cNvPr id="57" name="สี่เหลี่ยมมุมมน 56"/>
          <p:cNvSpPr/>
          <p:nvPr/>
        </p:nvSpPr>
        <p:spPr>
          <a:xfrm>
            <a:off x="1428750" y="3157538"/>
            <a:ext cx="2225675" cy="1071562"/>
          </a:xfrm>
          <a:prstGeom prst="roundRect">
            <a:avLst>
              <a:gd name="adj" fmla="val 6675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7 </a:t>
            </a:r>
            <a:r>
              <a:rPr lang="th-TH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รพช.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กลาง</a:t>
            </a:r>
          </a:p>
        </p:txBody>
      </p:sp>
      <p:sp>
        <p:nvSpPr>
          <p:cNvPr id="58" name="สี่เหลี่ยมมุมมน 57"/>
          <p:cNvSpPr/>
          <p:nvPr/>
        </p:nvSpPr>
        <p:spPr>
          <a:xfrm>
            <a:off x="1000125" y="4286250"/>
            <a:ext cx="3071813" cy="785813"/>
          </a:xfrm>
          <a:prstGeom prst="roundRect">
            <a:avLst>
              <a:gd name="adj" fmla="val 13669"/>
            </a:avLst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รพช.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เล็ก</a:t>
            </a:r>
          </a:p>
        </p:txBody>
      </p:sp>
      <p:sp>
        <p:nvSpPr>
          <p:cNvPr id="59" name="สี่เหลี่ยมมุมมน 58"/>
          <p:cNvSpPr/>
          <p:nvPr/>
        </p:nvSpPr>
        <p:spPr>
          <a:xfrm>
            <a:off x="571500" y="5143500"/>
            <a:ext cx="3929063" cy="1071563"/>
          </a:xfrm>
          <a:prstGeom prst="roundRect">
            <a:avLst>
              <a:gd name="adj" fmla="val 13669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+mj-cs"/>
              </a:rPr>
              <a:t>เครือข่ายปฐมภูมิ</a:t>
            </a:r>
          </a:p>
        </p:txBody>
      </p:sp>
    </p:spTree>
    <p:extLst>
      <p:ext uri="{BB962C8B-B14F-4D97-AF65-F5344CB8AC3E}">
        <p14:creationId xmlns:p14="http://schemas.microsoft.com/office/powerpoint/2010/main" val="36119076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aphicFrame>
        <p:nvGraphicFramePr>
          <p:cNvPr id="6" name="แผนภูมิ 5"/>
          <p:cNvGraphicFramePr/>
          <p:nvPr/>
        </p:nvGraphicFramePr>
        <p:xfrm>
          <a:off x="214282" y="1066800"/>
          <a:ext cx="892971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52400" y="142852"/>
            <a:ext cx="8610600" cy="5810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เป้าหมายและภารกิจ</a:t>
            </a:r>
            <a:endParaRPr lang="th-TH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29256" y="1928802"/>
            <a:ext cx="3500462" cy="1857388"/>
          </a:xfrm>
          <a:prstGeom prst="roundRect">
            <a:avLst>
              <a:gd name="adj" fmla="val 5614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มุมมน 1"/>
          <p:cNvSpPr/>
          <p:nvPr/>
        </p:nvSpPr>
        <p:spPr>
          <a:xfrm>
            <a:off x="2071670" y="5929330"/>
            <a:ext cx="5267388" cy="642942"/>
          </a:xfrm>
          <a:prstGeom prst="roundRect">
            <a:avLst>
              <a:gd name="adj" fmla="val 936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เป้าหมาย  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E</a:t>
            </a:r>
            <a:r>
              <a:rPr lang="en-US" sz="3200" b="1" baseline="-25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= 80 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, HALE = 72 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ปี  </a:t>
            </a:r>
            <a:endParaRPr lang="en-US" sz="32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ชื่อเรื่อง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aphicFrame>
        <p:nvGraphicFramePr>
          <p:cNvPr id="2" name="แผนภูมิ 1"/>
          <p:cNvGraphicFramePr/>
          <p:nvPr/>
        </p:nvGraphicFramePr>
        <p:xfrm>
          <a:off x="285720" y="1143007"/>
          <a:ext cx="8501122" cy="564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00034" y="-45203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ปัญหาสุขภาพและพฤติกรรมเสี่ยง</a:t>
            </a:r>
            <a:endParaRPr lang="en-US" sz="4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66625" y="928693"/>
            <a:ext cx="20345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อัตราตายต่อ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แสนประชากร</a:t>
            </a:r>
          </a:p>
        </p:txBody>
      </p:sp>
      <p:grpSp>
        <p:nvGrpSpPr>
          <p:cNvPr id="6" name="กลุ่ม 17"/>
          <p:cNvGrpSpPr/>
          <p:nvPr/>
        </p:nvGrpSpPr>
        <p:grpSpPr>
          <a:xfrm>
            <a:off x="4876800" y="3033737"/>
            <a:ext cx="3143272" cy="2736946"/>
            <a:chOff x="5429256" y="2263690"/>
            <a:chExt cx="3143272" cy="2736946"/>
          </a:xfrm>
        </p:grpSpPr>
        <p:sp>
          <p:nvSpPr>
            <p:cNvPr id="13" name="สี่เหลี่ยมมุมมน 12"/>
            <p:cNvSpPr/>
            <p:nvPr/>
          </p:nvSpPr>
          <p:spPr>
            <a:xfrm>
              <a:off x="5429256" y="2263690"/>
              <a:ext cx="3143272" cy="2736946"/>
            </a:xfrm>
            <a:prstGeom prst="roundRect">
              <a:avLst>
                <a:gd name="adj" fmla="val 35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72198" y="2285992"/>
              <a:ext cx="20601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 smtClean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พฤติกรรมเสี่ยง</a:t>
              </a:r>
              <a:endParaRPr lang="th-TH" sz="36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29256" y="2753867"/>
              <a:ext cx="282673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61938" indent="-261938">
                <a:buAutoNum type="arabicPeriod"/>
              </a:pPr>
              <a:r>
                <a:rPr lang="th-TH" sz="2400" b="1" dirty="0" smtClean="0">
                  <a:solidFill>
                    <a:srgbClr val="3E25F7"/>
                  </a:solidFill>
                  <a:latin typeface="TH SarabunPSK" pitchFamily="34" charset="-34"/>
                  <a:cs typeface="TH SarabunPSK" pitchFamily="34" charset="-34"/>
                </a:rPr>
                <a:t>กินหวาน มัน เค็ม , ผักน้อย</a:t>
              </a:r>
              <a:br>
                <a:rPr lang="th-TH" sz="2400" b="1" dirty="0" smtClean="0">
                  <a:solidFill>
                    <a:srgbClr val="3E25F7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dirty="0" smtClean="0">
                  <a:solidFill>
                    <a:srgbClr val="3E25F7"/>
                  </a:solidFill>
                  <a:latin typeface="TH SarabunPSK" pitchFamily="34" charset="-34"/>
                  <a:cs typeface="TH SarabunPSK" pitchFamily="34" charset="-34"/>
                </a:rPr>
                <a:t>สารปนเปื้อนในอาหาร</a:t>
              </a:r>
            </a:p>
            <a:p>
              <a:pPr marL="261938" indent="-261938">
                <a:buAutoNum type="arabicPeriod"/>
              </a:pPr>
              <a:r>
                <a:rPr lang="th-TH" sz="2400" b="1" dirty="0" smtClean="0">
                  <a:solidFill>
                    <a:srgbClr val="3E25F7"/>
                  </a:solidFill>
                  <a:latin typeface="TH SarabunPSK" pitchFamily="34" charset="-34"/>
                  <a:cs typeface="TH SarabunPSK" pitchFamily="34" charset="-34"/>
                </a:rPr>
                <a:t>ออกกำลังกายน้อย, อ้วน</a:t>
              </a:r>
            </a:p>
            <a:p>
              <a:pPr marL="261938" indent="-261938">
                <a:buAutoNum type="arabicPeriod"/>
              </a:pPr>
              <a:r>
                <a:rPr lang="th-TH" sz="2400" b="1" dirty="0" smtClean="0">
                  <a:solidFill>
                    <a:srgbClr val="3E25F7"/>
                  </a:solidFill>
                  <a:latin typeface="TH SarabunPSK" pitchFamily="34" charset="-34"/>
                  <a:cs typeface="TH SarabunPSK" pitchFamily="34" charset="-34"/>
                </a:rPr>
                <a:t>เครียด, สุรา บุหรี่</a:t>
              </a:r>
            </a:p>
            <a:p>
              <a:pPr marL="261938" indent="-261938">
                <a:buAutoNum type="arabicPeriod"/>
              </a:pPr>
              <a:r>
                <a:rPr lang="th-TH" sz="2400" b="1" dirty="0" smtClean="0">
                  <a:solidFill>
                    <a:srgbClr val="3E25F7"/>
                  </a:solidFill>
                  <a:latin typeface="TH SarabunPSK" pitchFamily="34" charset="-34"/>
                  <a:cs typeface="TH SarabunPSK" pitchFamily="34" charset="-34"/>
                </a:rPr>
                <a:t>สิ่งแวดล้อม/มลภาวะเป็นพิษ</a:t>
              </a:r>
            </a:p>
          </p:txBody>
        </p:sp>
      </p:grpSp>
      <p:grpSp>
        <p:nvGrpSpPr>
          <p:cNvPr id="9" name="กลุ่ม 19"/>
          <p:cNvGrpSpPr/>
          <p:nvPr/>
        </p:nvGrpSpPr>
        <p:grpSpPr>
          <a:xfrm>
            <a:off x="357158" y="982672"/>
            <a:ext cx="1584384" cy="4375177"/>
            <a:chOff x="357158" y="768335"/>
            <a:chExt cx="1584384" cy="4375177"/>
          </a:xfrm>
        </p:grpSpPr>
        <p:grpSp>
          <p:nvGrpSpPr>
            <p:cNvPr id="10" name="กลุ่ม 14"/>
            <p:cNvGrpSpPr>
              <a:grpSpLocks/>
            </p:cNvGrpSpPr>
            <p:nvPr/>
          </p:nvGrpSpPr>
          <p:grpSpPr bwMode="auto">
            <a:xfrm>
              <a:off x="357158" y="768335"/>
              <a:ext cx="1584325" cy="1374781"/>
              <a:chOff x="251520" y="981957"/>
              <a:chExt cx="1584176" cy="1466651"/>
            </a:xfrm>
          </p:grpSpPr>
          <p:sp>
            <p:nvSpPr>
              <p:cNvPr id="16" name="สี่เหลี่ยมมุมมน 15"/>
              <p:cNvSpPr/>
              <p:nvPr/>
            </p:nvSpPr>
            <p:spPr>
              <a:xfrm>
                <a:off x="251520" y="1000583"/>
                <a:ext cx="1584176" cy="1448025"/>
              </a:xfrm>
              <a:prstGeom prst="roundRect">
                <a:avLst>
                  <a:gd name="adj" fmla="val 4281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kern="0">
                  <a:solidFill>
                    <a:sysClr val="window" lastClr="FFFFFF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7" name="TextBox 13"/>
              <p:cNvSpPr txBox="1">
                <a:spLocks noChangeArrowheads="1"/>
              </p:cNvSpPr>
              <p:nvPr/>
            </p:nvSpPr>
            <p:spPr bwMode="auto">
              <a:xfrm>
                <a:off x="352788" y="981957"/>
                <a:ext cx="1440025" cy="492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th-TH" altLang="en-US" sz="2400" b="1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โรคไม่ติดต่อ</a:t>
                </a:r>
              </a:p>
            </p:txBody>
          </p:sp>
        </p:grpSp>
        <p:sp>
          <p:nvSpPr>
            <p:cNvPr id="18" name="สี่เหลี่ยมมุมมน 17"/>
            <p:cNvSpPr/>
            <p:nvPr/>
          </p:nvSpPr>
          <p:spPr bwMode="auto">
            <a:xfrm>
              <a:off x="357187" y="2928918"/>
              <a:ext cx="1584355" cy="2214594"/>
            </a:xfrm>
            <a:prstGeom prst="roundRect">
              <a:avLst>
                <a:gd name="adj" fmla="val 3282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kern="0">
                <a:solidFill>
                  <a:sysClr val="window" lastClr="FFFFFF"/>
                </a:solidFill>
                <a:latin typeface="Tw Cen MT"/>
                <a:cs typeface="FreesiaUPC"/>
              </a:endParaRPr>
            </a:p>
          </p:txBody>
        </p:sp>
        <p:sp>
          <p:nvSpPr>
            <p:cNvPr id="19" name="สี่เหลี่ยมมุมมน 18"/>
            <p:cNvSpPr/>
            <p:nvPr/>
          </p:nvSpPr>
          <p:spPr bwMode="auto">
            <a:xfrm>
              <a:off x="357158" y="2214542"/>
              <a:ext cx="1584355" cy="642937"/>
            </a:xfrm>
            <a:prstGeom prst="roundRect">
              <a:avLst>
                <a:gd name="adj" fmla="val 9895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kern="0">
                <a:solidFill>
                  <a:sysClr val="window" lastClr="FFFFFF"/>
                </a:solidFill>
                <a:latin typeface="Tw Cen MT"/>
                <a:cs typeface="FreesiaUPC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0" y="5715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อัตราป่วยของผู้ป่วยนอกตามรหัส </a:t>
            </a:r>
            <a:r>
              <a:rPr lang="en-US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ICD10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43702" y="5572140"/>
            <a:ext cx="2332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อัตราป่วยต่อ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พันประชากร</a:t>
            </a:r>
          </a:p>
        </p:txBody>
      </p:sp>
      <p:graphicFrame>
        <p:nvGraphicFramePr>
          <p:cNvPr id="5" name="แผนภูมิ 4"/>
          <p:cNvGraphicFramePr/>
          <p:nvPr/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สี่เหลี่ยมมุมมน 5"/>
          <p:cNvSpPr/>
          <p:nvPr/>
        </p:nvSpPr>
        <p:spPr bwMode="auto">
          <a:xfrm>
            <a:off x="114269" y="1158667"/>
            <a:ext cx="2571750" cy="895356"/>
          </a:xfrm>
          <a:prstGeom prst="roundRect">
            <a:avLst>
              <a:gd name="adj" fmla="val 9895"/>
            </a:avLst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kern="0">
              <a:solidFill>
                <a:sysClr val="window" lastClr="FFFFFF"/>
              </a:solidFill>
              <a:latin typeface="Tw Cen MT"/>
              <a:cs typeface="FreesiaUPC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aphicFrame>
        <p:nvGraphicFramePr>
          <p:cNvPr id="6" name="แผนภูมิ 5"/>
          <p:cNvGraphicFramePr/>
          <p:nvPr/>
        </p:nvGraphicFramePr>
        <p:xfrm>
          <a:off x="214282" y="928670"/>
          <a:ext cx="8643998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286512" y="5357826"/>
            <a:ext cx="24288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อัตราป่วยต่อ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แสนประชากร</a:t>
            </a:r>
          </a:p>
        </p:txBody>
      </p:sp>
      <p:sp>
        <p:nvSpPr>
          <p:cNvPr id="5" name="สี่เหลี่ยมมุมมน 4"/>
          <p:cNvSpPr/>
          <p:nvPr/>
        </p:nvSpPr>
        <p:spPr bwMode="auto">
          <a:xfrm>
            <a:off x="292652" y="1100780"/>
            <a:ext cx="2714644" cy="895356"/>
          </a:xfrm>
          <a:prstGeom prst="roundRect">
            <a:avLst>
              <a:gd name="adj" fmla="val 9895"/>
            </a:avLst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kern="0">
              <a:solidFill>
                <a:sysClr val="window" lastClr="FFFFFF"/>
              </a:solidFill>
              <a:latin typeface="Tw Cen MT"/>
              <a:cs typeface="FreesiaUPC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-14288" y="58738"/>
            <a:ext cx="9144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อัตราป่วยของผู้ป่วยในตามรหัส </a:t>
            </a:r>
            <a:r>
              <a:rPr lang="en-US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ICD10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ชื่อเรื่อง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aphicFrame>
        <p:nvGraphicFramePr>
          <p:cNvPr id="53" name="แผนภูมิ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129515"/>
              </p:ext>
            </p:extLst>
          </p:nvPr>
        </p:nvGraphicFramePr>
        <p:xfrm>
          <a:off x="76200" y="587398"/>
          <a:ext cx="8836721" cy="619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14291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อันดับโรคที่ต้องเฝ้าระวังทางระบาดวิทยา (</a:t>
            </a:r>
            <a:r>
              <a:rPr lang="th-TH" sz="4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มค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-พ.ค.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58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531190" y="571480"/>
            <a:ext cx="2613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อัตราต่อแสนประชากร</a:t>
            </a:r>
          </a:p>
        </p:txBody>
      </p:sp>
      <p:grpSp>
        <p:nvGrpSpPr>
          <p:cNvPr id="2" name="กลุ่ม 18"/>
          <p:cNvGrpSpPr/>
          <p:nvPr/>
        </p:nvGrpSpPr>
        <p:grpSpPr>
          <a:xfrm>
            <a:off x="4126607" y="2222057"/>
            <a:ext cx="4809166" cy="4032461"/>
            <a:chOff x="4179911" y="950003"/>
            <a:chExt cx="4809166" cy="4032461"/>
          </a:xfrm>
        </p:grpSpPr>
        <p:grpSp>
          <p:nvGrpSpPr>
            <p:cNvPr id="3" name="กลุ่ม 1"/>
            <p:cNvGrpSpPr/>
            <p:nvPr/>
          </p:nvGrpSpPr>
          <p:grpSpPr>
            <a:xfrm>
              <a:off x="4179911" y="950003"/>
              <a:ext cx="4809166" cy="4032461"/>
              <a:chOff x="-396552" y="2193611"/>
              <a:chExt cx="4809166" cy="4032461"/>
            </a:xfrm>
          </p:grpSpPr>
          <p:grpSp>
            <p:nvGrpSpPr>
              <p:cNvPr id="4" name="กลุ่ม 71"/>
              <p:cNvGrpSpPr/>
              <p:nvPr/>
            </p:nvGrpSpPr>
            <p:grpSpPr>
              <a:xfrm>
                <a:off x="-396552" y="2193611"/>
                <a:ext cx="4786313" cy="3923035"/>
                <a:chOff x="5593662" y="149081"/>
                <a:chExt cx="4786313" cy="3923035"/>
              </a:xfrm>
            </p:grpSpPr>
            <p:grpSp>
              <p:nvGrpSpPr>
                <p:cNvPr id="5" name="กลุ่ม 98"/>
                <p:cNvGrpSpPr>
                  <a:grpSpLocks/>
                </p:cNvGrpSpPr>
                <p:nvPr/>
              </p:nvGrpSpPr>
              <p:grpSpPr bwMode="auto">
                <a:xfrm>
                  <a:off x="5593662" y="149081"/>
                  <a:ext cx="4786313" cy="3923035"/>
                  <a:chOff x="4214800" y="1981861"/>
                  <a:chExt cx="4786346" cy="3922392"/>
                </a:xfrm>
              </p:grpSpPr>
              <p:sp>
                <p:nvSpPr>
                  <p:cNvPr id="77" name="สี่เหลี่ยมมุมมน 83"/>
                  <p:cNvSpPr/>
                  <p:nvPr/>
                </p:nvSpPr>
                <p:spPr>
                  <a:xfrm>
                    <a:off x="4214800" y="2475817"/>
                    <a:ext cx="4786346" cy="3428436"/>
                  </a:xfrm>
                  <a:prstGeom prst="roundRect">
                    <a:avLst>
                      <a:gd name="adj" fmla="val 5738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th-TH"/>
                  </a:p>
                </p:txBody>
              </p:sp>
              <p:sp>
                <p:nvSpPr>
                  <p:cNvPr id="79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80291" y="4929653"/>
                    <a:ext cx="535723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th-TH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ชาย</a:t>
                    </a:r>
                  </a:p>
                </p:txBody>
              </p:sp>
              <p:sp>
                <p:nvSpPr>
                  <p:cNvPr id="80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44216" y="4972733"/>
                    <a:ext cx="590226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th-TH" sz="24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หญิง</a:t>
                    </a:r>
                  </a:p>
                </p:txBody>
              </p:sp>
              <p:sp>
                <p:nvSpPr>
                  <p:cNvPr id="81" name="มนมุมสี่เหลี่ยมด้านเดียวกัน 88"/>
                  <p:cNvSpPr/>
                  <p:nvPr/>
                </p:nvSpPr>
                <p:spPr>
                  <a:xfrm>
                    <a:off x="5365505" y="2026175"/>
                    <a:ext cx="2428892" cy="428555"/>
                  </a:xfrm>
                  <a:prstGeom prst="round2SameRect">
                    <a:avLst>
                      <a:gd name="adj1" fmla="val 34153"/>
                      <a:gd name="adj2" fmla="val 0"/>
                    </a:avLst>
                  </a:prstGeom>
                  <a:solidFill>
                    <a:srgbClr val="00206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th-TH"/>
                  </a:p>
                </p:txBody>
              </p:sp>
              <p:sp>
                <p:nvSpPr>
                  <p:cNvPr id="83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91170" y="1981861"/>
                    <a:ext cx="221457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th-TH" sz="3600" b="1" dirty="0" smtClean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อุจจาระร่วง</a:t>
                    </a:r>
                    <a:endParaRPr lang="th-TH" sz="36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  <p:sp>
                <p:nvSpPr>
                  <p:cNvPr id="97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57826" y="4196078"/>
                    <a:ext cx="901209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th-TH" sz="2400" b="1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กลุ่มอายุ</a:t>
                    </a:r>
                  </a:p>
                </p:txBody>
              </p:sp>
              <p:sp>
                <p:nvSpPr>
                  <p:cNvPr id="98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15272" y="4274778"/>
                    <a:ext cx="521298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th-TH" sz="2400" b="1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เพศ</a:t>
                    </a:r>
                  </a:p>
                </p:txBody>
              </p:sp>
              <p:sp>
                <p:nvSpPr>
                  <p:cNvPr id="99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43500" y="2553272"/>
                    <a:ext cx="2872902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th-TH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สถานการณ์การเกิดโรครายเดือน</a:t>
                    </a:r>
                  </a:p>
                </p:txBody>
              </p:sp>
            </p:grpSp>
            <p:graphicFrame>
              <p:nvGraphicFramePr>
                <p:cNvPr id="74" name="แผนภูมิ 7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849889414"/>
                    </p:ext>
                  </p:extLst>
                </p:nvPr>
              </p:nvGraphicFramePr>
              <p:xfrm>
                <a:off x="5876836" y="2783626"/>
                <a:ext cx="2655603" cy="117202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p:grpSp>
          <p:graphicFrame>
            <p:nvGraphicFramePr>
              <p:cNvPr id="111" name="แผนภูมิ 11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38445263"/>
                  </p:ext>
                </p:extLst>
              </p:nvPr>
            </p:nvGraphicFramePr>
            <p:xfrm>
              <a:off x="2506621" y="4584824"/>
              <a:ext cx="1905993" cy="164124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106" name="แผนภูมิ 10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65676729"/>
                  </p:ext>
                </p:extLst>
              </p:nvPr>
            </p:nvGraphicFramePr>
            <p:xfrm>
              <a:off x="-396552" y="4737223"/>
              <a:ext cx="2880320" cy="12793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graphicFrame>
          <p:nvGraphicFramePr>
            <p:cNvPr id="115" name="แผนภูมิ 1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1211333"/>
                </p:ext>
              </p:extLst>
            </p:nvPr>
          </p:nvGraphicFramePr>
          <p:xfrm>
            <a:off x="4320363" y="2011006"/>
            <a:ext cx="4421653" cy="11951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6" name="กลุ่ม 14"/>
          <p:cNvGrpSpPr/>
          <p:nvPr/>
        </p:nvGrpSpPr>
        <p:grpSpPr>
          <a:xfrm>
            <a:off x="4101537" y="2235196"/>
            <a:ext cx="4786313" cy="3932154"/>
            <a:chOff x="14291" y="3820379"/>
            <a:chExt cx="4786313" cy="3932154"/>
          </a:xfrm>
        </p:grpSpPr>
        <p:grpSp>
          <p:nvGrpSpPr>
            <p:cNvPr id="7" name="กลุ่ม 75"/>
            <p:cNvGrpSpPr>
              <a:grpSpLocks/>
            </p:cNvGrpSpPr>
            <p:nvPr/>
          </p:nvGrpSpPr>
          <p:grpSpPr bwMode="auto">
            <a:xfrm>
              <a:off x="14291" y="3820379"/>
              <a:ext cx="4786313" cy="3907816"/>
              <a:chOff x="-2393157" y="4071942"/>
              <a:chExt cx="4786313" cy="3907818"/>
            </a:xfrm>
          </p:grpSpPr>
          <p:grpSp>
            <p:nvGrpSpPr>
              <p:cNvPr id="8" name="กลุ่ม 26"/>
              <p:cNvGrpSpPr>
                <a:grpSpLocks/>
              </p:cNvGrpSpPr>
              <p:nvPr/>
            </p:nvGrpSpPr>
            <p:grpSpPr bwMode="auto">
              <a:xfrm>
                <a:off x="-2393157" y="4071942"/>
                <a:ext cx="4786313" cy="3907818"/>
                <a:chOff x="4214810" y="1981861"/>
                <a:chExt cx="4786346" cy="3907181"/>
              </a:xfrm>
            </p:grpSpPr>
            <p:sp>
              <p:nvSpPr>
                <p:cNvPr id="132" name="สี่เหลี่ยมมุมมน 131"/>
                <p:cNvSpPr/>
                <p:nvPr/>
              </p:nvSpPr>
              <p:spPr>
                <a:xfrm>
                  <a:off x="4214810" y="2460600"/>
                  <a:ext cx="4786346" cy="3428442"/>
                </a:xfrm>
                <a:prstGeom prst="roundRect">
                  <a:avLst>
                    <a:gd name="adj" fmla="val 5738"/>
                  </a:avLst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/>
                </a:p>
              </p:txBody>
            </p:sp>
            <p:sp>
              <p:nvSpPr>
                <p:cNvPr id="13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997292" y="5143967"/>
                  <a:ext cx="590226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หญิง</a:t>
                  </a:r>
                </a:p>
              </p:txBody>
            </p:sp>
            <p:sp>
              <p:nvSpPr>
                <p:cNvPr id="136" name="มนมุมสี่เหลี่ยมด้านเดียวกัน 33"/>
                <p:cNvSpPr/>
                <p:nvPr/>
              </p:nvSpPr>
              <p:spPr>
                <a:xfrm>
                  <a:off x="5394331" y="2053286"/>
                  <a:ext cx="2428892" cy="428555"/>
                </a:xfrm>
                <a:prstGeom prst="round2SameRect">
                  <a:avLst>
                    <a:gd name="adj1" fmla="val 34153"/>
                    <a:gd name="adj2" fmla="val 0"/>
                  </a:avLst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/>
                </a:p>
              </p:txBody>
            </p:sp>
            <p:sp>
              <p:nvSpPr>
                <p:cNvPr id="13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508383" y="1981861"/>
                  <a:ext cx="2206888" cy="4615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ปอด</a:t>
                  </a:r>
                  <a:r>
                    <a:rPr lang="th-TH" sz="2400" b="1" dirty="0" smtClean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บวม/ไข้หวัดใหญ่</a:t>
                  </a:r>
                  <a:endParaRPr lang="th-TH" sz="24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13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313865" y="4274778"/>
                  <a:ext cx="901209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th-TH" sz="2400" b="1">
                      <a:solidFill>
                        <a:srgbClr val="002060"/>
                      </a:solidFill>
                      <a:latin typeface="TH SarabunPSK" pitchFamily="34" charset="-34"/>
                      <a:cs typeface="TH SarabunPSK" pitchFamily="34" charset="-34"/>
                    </a:rPr>
                    <a:t>กลุ่มอายุ</a:t>
                  </a:r>
                </a:p>
              </p:txBody>
            </p:sp>
            <p:sp>
              <p:nvSpPr>
                <p:cNvPr id="13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715272" y="4274778"/>
                  <a:ext cx="52129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th-TH" sz="2400" b="1">
                      <a:solidFill>
                        <a:srgbClr val="002060"/>
                      </a:solidFill>
                      <a:latin typeface="TH SarabunPSK" pitchFamily="34" charset="-34"/>
                      <a:cs typeface="TH SarabunPSK" pitchFamily="34" charset="-34"/>
                    </a:rPr>
                    <a:t>เพศ</a:t>
                  </a:r>
                </a:p>
              </p:txBody>
            </p:sp>
            <p:sp>
              <p:nvSpPr>
                <p:cNvPr id="14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214942" y="2500306"/>
                  <a:ext cx="287290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srgbClr val="002060"/>
                      </a:solidFill>
                      <a:latin typeface="TH SarabunPSK" pitchFamily="34" charset="-34"/>
                      <a:cs typeface="TH SarabunPSK" pitchFamily="34" charset="-34"/>
                    </a:rPr>
                    <a:t>สถานการณ์การเกิดโรครายเดือน</a:t>
                  </a:r>
                </a:p>
              </p:txBody>
            </p:sp>
          </p:grpSp>
          <p:pic>
            <p:nvPicPr>
              <p:cNvPr id="131" name="รูปภาพ 90" descr="pre2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-2200832" y="6788214"/>
                <a:ext cx="2714645" cy="1143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aphicFrame>
          <p:nvGraphicFramePr>
            <p:cNvPr id="58" name="แผนภูมิ 5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92475211"/>
                </p:ext>
              </p:extLst>
            </p:nvPr>
          </p:nvGraphicFramePr>
          <p:xfrm>
            <a:off x="58257" y="4738283"/>
            <a:ext cx="4528590" cy="15024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62" name="แผนภูมิ 6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80676603"/>
                </p:ext>
              </p:extLst>
            </p:nvPr>
          </p:nvGraphicFramePr>
          <p:xfrm>
            <a:off x="3097099" y="6374360"/>
            <a:ext cx="1523557" cy="1378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63" name="Text Box 5"/>
            <p:cNvSpPr txBox="1">
              <a:spLocks noChangeArrowheads="1"/>
            </p:cNvSpPr>
            <p:nvPr/>
          </p:nvSpPr>
          <p:spPr bwMode="auto">
            <a:xfrm>
              <a:off x="3265549" y="6895192"/>
              <a:ext cx="535719" cy="461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ชาย</a:t>
              </a:r>
            </a:p>
          </p:txBody>
        </p:sp>
        <p:sp>
          <p:nvSpPr>
            <p:cNvPr id="64" name="Text Box 5"/>
            <p:cNvSpPr txBox="1">
              <a:spLocks noChangeArrowheads="1"/>
            </p:cNvSpPr>
            <p:nvPr/>
          </p:nvSpPr>
          <p:spPr bwMode="auto">
            <a:xfrm>
              <a:off x="3831496" y="6761761"/>
              <a:ext cx="590222" cy="461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หญิง</a:t>
              </a:r>
            </a:p>
          </p:txBody>
        </p:sp>
      </p:grpSp>
      <p:grpSp>
        <p:nvGrpSpPr>
          <p:cNvPr id="9" name="กลุ่ม 4"/>
          <p:cNvGrpSpPr/>
          <p:nvPr/>
        </p:nvGrpSpPr>
        <p:grpSpPr>
          <a:xfrm>
            <a:off x="4109927" y="2222057"/>
            <a:ext cx="4786313" cy="3917612"/>
            <a:chOff x="17518" y="1518740"/>
            <a:chExt cx="4786313" cy="3917612"/>
          </a:xfrm>
        </p:grpSpPr>
        <p:grpSp>
          <p:nvGrpSpPr>
            <p:cNvPr id="10" name="กลุ่ม 13"/>
            <p:cNvGrpSpPr/>
            <p:nvPr/>
          </p:nvGrpSpPr>
          <p:grpSpPr>
            <a:xfrm>
              <a:off x="17518" y="1518740"/>
              <a:ext cx="4786313" cy="3917612"/>
              <a:chOff x="101118" y="95682"/>
              <a:chExt cx="4786313" cy="3917612"/>
            </a:xfrm>
          </p:grpSpPr>
          <p:grpSp>
            <p:nvGrpSpPr>
              <p:cNvPr id="11" name="กลุ่ม 62"/>
              <p:cNvGrpSpPr>
                <a:grpSpLocks/>
              </p:cNvGrpSpPr>
              <p:nvPr/>
            </p:nvGrpSpPr>
            <p:grpSpPr bwMode="auto">
              <a:xfrm>
                <a:off x="101118" y="95682"/>
                <a:ext cx="4786313" cy="3917612"/>
                <a:chOff x="4214810" y="1993309"/>
                <a:chExt cx="4786346" cy="3916974"/>
              </a:xfrm>
            </p:grpSpPr>
            <p:sp>
              <p:nvSpPr>
                <p:cNvPr id="117" name="สี่เหลี่ยมมุมมน 116"/>
                <p:cNvSpPr/>
                <p:nvPr/>
              </p:nvSpPr>
              <p:spPr>
                <a:xfrm>
                  <a:off x="4214810" y="2481842"/>
                  <a:ext cx="4786346" cy="3428441"/>
                </a:xfrm>
                <a:prstGeom prst="roundRect">
                  <a:avLst>
                    <a:gd name="adj" fmla="val 5738"/>
                  </a:avLst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/>
                </a:p>
              </p:txBody>
            </p:sp>
            <p:sp>
              <p:nvSpPr>
                <p:cNvPr id="12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480291" y="4929653"/>
                  <a:ext cx="535723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srgbClr val="002060"/>
                      </a:solidFill>
                      <a:latin typeface="TH SarabunPSK" pitchFamily="34" charset="-34"/>
                      <a:cs typeface="TH SarabunPSK" pitchFamily="34" charset="-34"/>
                    </a:rPr>
                    <a:t>ชาย</a:t>
                  </a:r>
                </a:p>
              </p:txBody>
            </p:sp>
            <p:sp>
              <p:nvSpPr>
                <p:cNvPr id="12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044216" y="4972733"/>
                  <a:ext cx="590226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หญิง</a:t>
                  </a:r>
                </a:p>
              </p:txBody>
            </p:sp>
            <p:sp>
              <p:nvSpPr>
                <p:cNvPr id="122" name="มนมุมสี่เหลี่ยมด้านเดียวกัน 121"/>
                <p:cNvSpPr/>
                <p:nvPr/>
              </p:nvSpPr>
              <p:spPr>
                <a:xfrm>
                  <a:off x="5350126" y="2053287"/>
                  <a:ext cx="2428892" cy="428555"/>
                </a:xfrm>
                <a:prstGeom prst="round2SameRect">
                  <a:avLst>
                    <a:gd name="adj1" fmla="val 34153"/>
                    <a:gd name="adj2" fmla="val 0"/>
                  </a:avLst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/>
                </a:p>
              </p:txBody>
            </p:sp>
            <p:sp>
              <p:nvSpPr>
                <p:cNvPr id="12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464974" y="1993309"/>
                  <a:ext cx="221457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th-TH" sz="3600" b="1" dirty="0" smtClean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ไข้เลือดออก</a:t>
                  </a:r>
                  <a:endParaRPr lang="th-TH" sz="36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12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357826" y="4215121"/>
                  <a:ext cx="901209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srgbClr val="002060"/>
                      </a:solidFill>
                      <a:latin typeface="TH SarabunPSK" pitchFamily="34" charset="-34"/>
                      <a:cs typeface="TH SarabunPSK" pitchFamily="34" charset="-34"/>
                    </a:rPr>
                    <a:t>กลุ่มอายุ</a:t>
                  </a:r>
                </a:p>
              </p:txBody>
            </p:sp>
            <p:sp>
              <p:nvSpPr>
                <p:cNvPr id="12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214949" y="2481845"/>
                  <a:ext cx="287290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srgbClr val="002060"/>
                      </a:solidFill>
                      <a:latin typeface="TH SarabunPSK" pitchFamily="34" charset="-34"/>
                      <a:cs typeface="TH SarabunPSK" pitchFamily="34" charset="-34"/>
                    </a:rPr>
                    <a:t>สถานการณ์การเกิดโรครายเดือน</a:t>
                  </a:r>
                </a:p>
              </p:txBody>
            </p:sp>
            <p:sp>
              <p:nvSpPr>
                <p:cNvPr id="12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827202" y="4157960"/>
                  <a:ext cx="52129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srgbClr val="002060"/>
                      </a:solidFill>
                      <a:latin typeface="TH SarabunPSK" pitchFamily="34" charset="-34"/>
                      <a:cs typeface="TH SarabunPSK" pitchFamily="34" charset="-34"/>
                    </a:rPr>
                    <a:t>เพศ</a:t>
                  </a:r>
                </a:p>
              </p:txBody>
            </p:sp>
          </p:grpSp>
          <p:graphicFrame>
            <p:nvGraphicFramePr>
              <p:cNvPr id="50" name="แผนภูมิ 49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61547156"/>
                  </p:ext>
                </p:extLst>
              </p:nvPr>
            </p:nvGraphicFramePr>
            <p:xfrm>
              <a:off x="183099" y="2718868"/>
              <a:ext cx="2935449" cy="11241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pic>
            <p:nvPicPr>
              <p:cNvPr id="54" name="รูปภาพ 30" descr="pie_sex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107140" y="2691777"/>
                <a:ext cx="1733983" cy="1143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" name="กลุ่ม 12"/>
              <p:cNvGrpSpPr/>
              <p:nvPr/>
            </p:nvGrpSpPr>
            <p:grpSpPr>
              <a:xfrm>
                <a:off x="3381009" y="2902232"/>
                <a:ext cx="1205282" cy="461740"/>
                <a:chOff x="3381009" y="2902232"/>
                <a:chExt cx="1205282" cy="461740"/>
              </a:xfrm>
            </p:grpSpPr>
            <p:sp>
              <p:nvSpPr>
                <p:cNvPr id="5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381009" y="2902232"/>
                  <a:ext cx="535719" cy="4617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srgbClr val="002060"/>
                      </a:solidFill>
                      <a:latin typeface="TH SarabunPSK" pitchFamily="34" charset="-34"/>
                      <a:cs typeface="TH SarabunPSK" pitchFamily="34" charset="-34"/>
                    </a:rPr>
                    <a:t>ชาย</a:t>
                  </a:r>
                </a:p>
              </p:txBody>
            </p:sp>
            <p:sp>
              <p:nvSpPr>
                <p:cNvPr id="5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996069" y="2902232"/>
                  <a:ext cx="590222" cy="4617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หญิง</a:t>
                  </a:r>
                </a:p>
              </p:txBody>
            </p:sp>
          </p:grpSp>
        </p:grpSp>
        <p:graphicFrame>
          <p:nvGraphicFramePr>
            <p:cNvPr id="52" name="แผนภูมิ 5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62690849"/>
                </p:ext>
              </p:extLst>
            </p:nvPr>
          </p:nvGraphicFramePr>
          <p:xfrm>
            <a:off x="152400" y="2444914"/>
            <a:ext cx="4433891" cy="1469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519244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-214346" y="642918"/>
            <a:ext cx="6732240" cy="785818"/>
          </a:xfrm>
          <a:solidFill>
            <a:srgbClr val="FFFF99">
              <a:alpha val="34000"/>
            </a:srgbClr>
          </a:solidFill>
          <a:effectLst>
            <a:softEdge rad="127000"/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ln w="1905"/>
                <a:latin typeface="TH SarabunPSK" pitchFamily="34" charset="-34"/>
                <a:cs typeface="TH SarabunPSK" pitchFamily="34" charset="-34"/>
              </a:rPr>
              <a:t>สถานการณ์โรคติดต่อที่สำคัญ</a:t>
            </a:r>
            <a:br>
              <a:rPr lang="th-TH" sz="5400" b="1" dirty="0" smtClean="0">
                <a:ln w="1905"/>
                <a:latin typeface="TH SarabunPSK" pitchFamily="34" charset="-34"/>
                <a:cs typeface="TH SarabunPSK" pitchFamily="34" charset="-34"/>
              </a:rPr>
            </a:br>
            <a:r>
              <a:rPr lang="en-US" sz="5400" b="1" dirty="0" smtClean="0">
                <a:ln w="1905"/>
                <a:latin typeface="TH SarabunPSK" pitchFamily="34" charset="-34"/>
                <a:cs typeface="TH SarabunPSK" pitchFamily="34" charset="-34"/>
              </a:rPr>
              <a:t> </a:t>
            </a:r>
            <a:endParaRPr lang="th-TH" sz="5400" b="1" dirty="0">
              <a:ln w="1905"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8" name="Picture 4" descr="http://www.rsunews.net/userfiles/images/%E0%B8%99%E0%B8%B1%E0%B8%81%E0%B9%80%E0%B8%A3%E0%B8%B5%E0%B8%A2%E0%B8%99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210934" y="3933056"/>
            <a:ext cx="3424962" cy="24298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0" name="Picture 6" descr="http://1.bp.blogspot.com/-Le7DwfDbIBo/T98pnj-VAGI/AAAAAAAAABs/sS68L5F4KRM/s1600/DSCF1921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323528" y="162880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>
          <a:xfrm>
            <a:off x="3886200" y="1102432"/>
            <a:ext cx="4929187" cy="1714500"/>
          </a:xfrm>
          <a:solidFill>
            <a:schemeClr val="tx2">
              <a:lumMod val="75000"/>
            </a:schemeClr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โรคติดต่อที่เป็นปัญหาสำคัญปี 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2558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ได้แก่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โรคอุจจาระร่วง 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ปอดบวม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สุกใส 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ตาแดง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th-TH" dirty="0"/>
          </a:p>
        </p:txBody>
      </p:sp>
      <p:grpSp>
        <p:nvGrpSpPr>
          <p:cNvPr id="111" name="กลุ่ม 110"/>
          <p:cNvGrpSpPr/>
          <p:nvPr/>
        </p:nvGrpSpPr>
        <p:grpSpPr>
          <a:xfrm>
            <a:off x="4157730" y="2861288"/>
            <a:ext cx="4809166" cy="4032461"/>
            <a:chOff x="3033664" y="1288542"/>
            <a:chExt cx="4809166" cy="4032461"/>
          </a:xfrm>
        </p:grpSpPr>
        <p:grpSp>
          <p:nvGrpSpPr>
            <p:cNvPr id="40" name="กลุ่ม 18"/>
            <p:cNvGrpSpPr/>
            <p:nvPr/>
          </p:nvGrpSpPr>
          <p:grpSpPr>
            <a:xfrm>
              <a:off x="3033664" y="1288542"/>
              <a:ext cx="4809166" cy="4032461"/>
              <a:chOff x="4179911" y="950003"/>
              <a:chExt cx="4809166" cy="4032461"/>
            </a:xfrm>
          </p:grpSpPr>
          <p:grpSp>
            <p:nvGrpSpPr>
              <p:cNvPr id="41" name="กลุ่ม 1"/>
              <p:cNvGrpSpPr/>
              <p:nvPr/>
            </p:nvGrpSpPr>
            <p:grpSpPr>
              <a:xfrm>
                <a:off x="4179911" y="950003"/>
                <a:ext cx="4809166" cy="4032461"/>
                <a:chOff x="-396552" y="2193611"/>
                <a:chExt cx="4809166" cy="4032461"/>
              </a:xfrm>
            </p:grpSpPr>
            <p:grpSp>
              <p:nvGrpSpPr>
                <p:cNvPr id="43" name="กลุ่ม 71"/>
                <p:cNvGrpSpPr/>
                <p:nvPr/>
              </p:nvGrpSpPr>
              <p:grpSpPr>
                <a:xfrm>
                  <a:off x="-396552" y="2193611"/>
                  <a:ext cx="4786313" cy="3923035"/>
                  <a:chOff x="5593662" y="149081"/>
                  <a:chExt cx="4786313" cy="3923035"/>
                </a:xfrm>
              </p:grpSpPr>
              <p:grpSp>
                <p:nvGrpSpPr>
                  <p:cNvPr id="46" name="กลุ่ม 98"/>
                  <p:cNvGrpSpPr>
                    <a:grpSpLocks/>
                  </p:cNvGrpSpPr>
                  <p:nvPr/>
                </p:nvGrpSpPr>
                <p:grpSpPr bwMode="auto">
                  <a:xfrm>
                    <a:off x="5593662" y="149081"/>
                    <a:ext cx="4786313" cy="3923035"/>
                    <a:chOff x="4214800" y="1981861"/>
                    <a:chExt cx="4786346" cy="3922392"/>
                  </a:xfrm>
                </p:grpSpPr>
                <p:sp>
                  <p:nvSpPr>
                    <p:cNvPr id="48" name="สี่เหลี่ยมมุมมน 83"/>
                    <p:cNvSpPr/>
                    <p:nvPr/>
                  </p:nvSpPr>
                  <p:spPr>
                    <a:xfrm>
                      <a:off x="4214800" y="2475817"/>
                      <a:ext cx="4786346" cy="3428436"/>
                    </a:xfrm>
                    <a:prstGeom prst="roundRect">
                      <a:avLst>
                        <a:gd name="adj" fmla="val 5738"/>
                      </a:avLst>
                    </a:prstGeom>
                    <a:solidFill>
                      <a:schemeClr val="bg1"/>
                    </a:solidFill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th-TH"/>
                    </a:p>
                  </p:txBody>
                </p:sp>
                <p:sp>
                  <p:nvSpPr>
                    <p:cNvPr id="49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80291" y="4929653"/>
                      <a:ext cx="535723" cy="4616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ชาย</a:t>
                      </a:r>
                    </a:p>
                  </p:txBody>
                </p:sp>
                <p:sp>
                  <p:nvSpPr>
                    <p:cNvPr id="50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044216" y="4972733"/>
                      <a:ext cx="590226" cy="4616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หญิง</a:t>
                      </a:r>
                    </a:p>
                  </p:txBody>
                </p:sp>
                <p:sp>
                  <p:nvSpPr>
                    <p:cNvPr id="51" name="มนมุมสี่เหลี่ยมด้านเดียวกัน 88"/>
                    <p:cNvSpPr/>
                    <p:nvPr/>
                  </p:nvSpPr>
                  <p:spPr>
                    <a:xfrm>
                      <a:off x="5365505" y="2026175"/>
                      <a:ext cx="2428892" cy="428555"/>
                    </a:xfrm>
                    <a:prstGeom prst="round2SameRect">
                      <a:avLst>
                        <a:gd name="adj1" fmla="val 34153"/>
                        <a:gd name="adj2" fmla="val 0"/>
                      </a:avLst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th-TH"/>
                    </a:p>
                  </p:txBody>
                </p:sp>
                <p:sp>
                  <p:nvSpPr>
                    <p:cNvPr id="52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91170" y="1981861"/>
                      <a:ext cx="221457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อุจจาระร่วง</a:t>
                      </a:r>
                      <a:endParaRPr lang="th-TH" sz="36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p:txBody>
                </p:sp>
                <p:sp>
                  <p:nvSpPr>
                    <p:cNvPr id="53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57826" y="4196078"/>
                      <a:ext cx="901209" cy="4616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th-TH" sz="2400" b="1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กลุ่มอายุ</a:t>
                      </a:r>
                    </a:p>
                  </p:txBody>
                </p:sp>
                <p:sp>
                  <p:nvSpPr>
                    <p:cNvPr id="54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15272" y="4274778"/>
                      <a:ext cx="521298" cy="4616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th-TH" sz="2400" b="1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เพศ</a:t>
                      </a:r>
                    </a:p>
                  </p:txBody>
                </p:sp>
                <p:sp>
                  <p:nvSpPr>
                    <p:cNvPr id="55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43500" y="2553272"/>
                      <a:ext cx="2872902" cy="4616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สถานการณ์การเกิดโรครายเดือน</a:t>
                      </a:r>
                    </a:p>
                  </p:txBody>
                </p:sp>
              </p:grpSp>
              <p:graphicFrame>
                <p:nvGraphicFramePr>
                  <p:cNvPr id="47" name="แผนภูมิ 46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354429584"/>
                      </p:ext>
                    </p:extLst>
                  </p:nvPr>
                </p:nvGraphicFramePr>
                <p:xfrm>
                  <a:off x="5876836" y="2783626"/>
                  <a:ext cx="2655603" cy="1172026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</p:grpSp>
            <p:graphicFrame>
              <p:nvGraphicFramePr>
                <p:cNvPr id="44" name="แผนภูมิ 4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769787141"/>
                    </p:ext>
                  </p:extLst>
                </p:nvPr>
              </p:nvGraphicFramePr>
              <p:xfrm>
                <a:off x="2506621" y="4584824"/>
                <a:ext cx="1905993" cy="164124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graphicFrame>
              <p:nvGraphicFramePr>
                <p:cNvPr id="45" name="แผนภูมิ 4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222680368"/>
                    </p:ext>
                  </p:extLst>
                </p:nvPr>
              </p:nvGraphicFramePr>
              <p:xfrm>
                <a:off x="-396552" y="4737223"/>
                <a:ext cx="2880320" cy="127931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</p:grpSp>
          <p:graphicFrame>
            <p:nvGraphicFramePr>
              <p:cNvPr id="42" name="แผนภูมิ 4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19100025"/>
                  </p:ext>
                </p:extLst>
              </p:nvPr>
            </p:nvGraphicFramePr>
            <p:xfrm>
              <a:off x="4320363" y="2011006"/>
              <a:ext cx="4421653" cy="119511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</p:grpSp>
        <p:sp>
          <p:nvSpPr>
            <p:cNvPr id="113" name="สี่เหลี่ยมผืนผ้า 112"/>
            <p:cNvSpPr/>
            <p:nvPr/>
          </p:nvSpPr>
          <p:spPr>
            <a:xfrm>
              <a:off x="3553780" y="4007672"/>
              <a:ext cx="533400" cy="69806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05" name="กลุ่ม 104"/>
          <p:cNvGrpSpPr/>
          <p:nvPr/>
        </p:nvGrpSpPr>
        <p:grpSpPr>
          <a:xfrm>
            <a:off x="4144260" y="2874353"/>
            <a:ext cx="4786313" cy="3932154"/>
            <a:chOff x="313726" y="1277961"/>
            <a:chExt cx="4786313" cy="3932154"/>
          </a:xfrm>
        </p:grpSpPr>
        <p:grpSp>
          <p:nvGrpSpPr>
            <p:cNvPr id="25" name="กลุ่ม 14"/>
            <p:cNvGrpSpPr/>
            <p:nvPr/>
          </p:nvGrpSpPr>
          <p:grpSpPr>
            <a:xfrm>
              <a:off x="313726" y="1277961"/>
              <a:ext cx="4786313" cy="3932154"/>
              <a:chOff x="14291" y="3820379"/>
              <a:chExt cx="4786313" cy="3932154"/>
            </a:xfrm>
          </p:grpSpPr>
          <p:grpSp>
            <p:nvGrpSpPr>
              <p:cNvPr id="26" name="กลุ่ม 75"/>
              <p:cNvGrpSpPr>
                <a:grpSpLocks/>
              </p:cNvGrpSpPr>
              <p:nvPr/>
            </p:nvGrpSpPr>
            <p:grpSpPr bwMode="auto">
              <a:xfrm>
                <a:off x="14291" y="3820379"/>
                <a:ext cx="4786313" cy="3907816"/>
                <a:chOff x="-2393157" y="4071942"/>
                <a:chExt cx="4786313" cy="3907818"/>
              </a:xfrm>
            </p:grpSpPr>
            <p:grpSp>
              <p:nvGrpSpPr>
                <p:cNvPr id="31" name="กลุ่ม 26"/>
                <p:cNvGrpSpPr>
                  <a:grpSpLocks/>
                </p:cNvGrpSpPr>
                <p:nvPr/>
              </p:nvGrpSpPr>
              <p:grpSpPr bwMode="auto">
                <a:xfrm>
                  <a:off x="-2393157" y="4071942"/>
                  <a:ext cx="4786313" cy="3907818"/>
                  <a:chOff x="4214810" y="1981861"/>
                  <a:chExt cx="4786346" cy="3907181"/>
                </a:xfrm>
              </p:grpSpPr>
              <p:sp>
                <p:nvSpPr>
                  <p:cNvPr id="33" name="สี่เหลี่ยมมุมมน 131"/>
                  <p:cNvSpPr/>
                  <p:nvPr/>
                </p:nvSpPr>
                <p:spPr>
                  <a:xfrm>
                    <a:off x="4214810" y="2460600"/>
                    <a:ext cx="4786346" cy="3428442"/>
                  </a:xfrm>
                  <a:prstGeom prst="roundRect">
                    <a:avLst>
                      <a:gd name="adj" fmla="val 5738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th-TH"/>
                  </a:p>
                </p:txBody>
              </p:sp>
              <p:sp>
                <p:nvSpPr>
                  <p:cNvPr id="34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97292" y="5143967"/>
                    <a:ext cx="590226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th-TH" sz="24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หญิง</a:t>
                    </a:r>
                  </a:p>
                </p:txBody>
              </p:sp>
              <p:sp>
                <p:nvSpPr>
                  <p:cNvPr id="35" name="มนมุมสี่เหลี่ยมด้านเดียวกัน 33"/>
                  <p:cNvSpPr/>
                  <p:nvPr/>
                </p:nvSpPr>
                <p:spPr>
                  <a:xfrm>
                    <a:off x="5394331" y="2053286"/>
                    <a:ext cx="2428892" cy="428555"/>
                  </a:xfrm>
                  <a:prstGeom prst="round2SameRect">
                    <a:avLst>
                      <a:gd name="adj1" fmla="val 34153"/>
                      <a:gd name="adj2" fmla="val 0"/>
                    </a:avLst>
                  </a:prstGeom>
                  <a:solidFill>
                    <a:srgbClr val="00206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th-TH"/>
                  </a:p>
                </p:txBody>
              </p:sp>
              <p:sp>
                <p:nvSpPr>
                  <p:cNvPr id="36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08383" y="1981861"/>
                    <a:ext cx="2206888" cy="4615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th-TH" sz="24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ปอด</a:t>
                    </a:r>
                    <a:r>
                      <a:rPr lang="th-TH" sz="2400" b="1" dirty="0" smtClean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บวม/ไข้หวัดใหญ่</a:t>
                    </a:r>
                    <a:endParaRPr lang="th-TH" sz="24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  <p:sp>
                <p:nvSpPr>
                  <p:cNvPr id="37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13865" y="4274778"/>
                    <a:ext cx="901209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th-TH" sz="2400" b="1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กลุ่มอายุ</a:t>
                    </a:r>
                  </a:p>
                </p:txBody>
              </p:sp>
              <p:sp>
                <p:nvSpPr>
                  <p:cNvPr id="38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15272" y="4274778"/>
                    <a:ext cx="521298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th-TH" sz="2400" b="1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เพศ</a:t>
                    </a:r>
                  </a:p>
                </p:txBody>
              </p:sp>
              <p:sp>
                <p:nvSpPr>
                  <p:cNvPr id="39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4942" y="2500306"/>
                    <a:ext cx="2872902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th-TH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สถานการณ์การเกิดโรครายเดือน</a:t>
                    </a:r>
                  </a:p>
                </p:txBody>
              </p:sp>
            </p:grpSp>
            <p:pic>
              <p:nvPicPr>
                <p:cNvPr id="32" name="รูปภาพ 90" descr="pre2.png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-2200832" y="6788214"/>
                  <a:ext cx="2714645" cy="11430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aphicFrame>
            <p:nvGraphicFramePr>
              <p:cNvPr id="28" name="แผนภูมิ 2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52406182"/>
                  </p:ext>
                </p:extLst>
              </p:nvPr>
            </p:nvGraphicFramePr>
            <p:xfrm>
              <a:off x="3097099" y="6374360"/>
              <a:ext cx="1523557" cy="137817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sp>
            <p:nvSpPr>
              <p:cNvPr id="29" name="Text Box 5"/>
              <p:cNvSpPr txBox="1">
                <a:spLocks noChangeArrowheads="1"/>
              </p:cNvSpPr>
              <p:nvPr/>
            </p:nvSpPr>
            <p:spPr bwMode="auto">
              <a:xfrm>
                <a:off x="3265549" y="6895192"/>
                <a:ext cx="535719" cy="4617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ชาย</a:t>
                </a:r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3831496" y="6761761"/>
                <a:ext cx="590222" cy="4617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หญิง</a:t>
                </a:r>
              </a:p>
            </p:txBody>
          </p:sp>
          <p:graphicFrame>
            <p:nvGraphicFramePr>
              <p:cNvPr id="27" name="แผนภูมิ 2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95019668"/>
                  </p:ext>
                </p:extLst>
              </p:nvPr>
            </p:nvGraphicFramePr>
            <p:xfrm>
              <a:off x="58257" y="4738283"/>
              <a:ext cx="4528590" cy="15024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</p:grpSp>
        <p:sp>
          <p:nvSpPr>
            <p:cNvPr id="106" name="สี่เหลี่ยมผืนผ้า 105"/>
            <p:cNvSpPr/>
            <p:nvPr/>
          </p:nvSpPr>
          <p:spPr>
            <a:xfrm>
              <a:off x="1030920" y="4702145"/>
              <a:ext cx="832453" cy="3490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03" name="กลุ่ม 102"/>
          <p:cNvGrpSpPr/>
          <p:nvPr/>
        </p:nvGrpSpPr>
        <p:grpSpPr>
          <a:xfrm>
            <a:off x="4144260" y="2771718"/>
            <a:ext cx="5391480" cy="4010451"/>
            <a:chOff x="36575" y="2454690"/>
            <a:chExt cx="5391480" cy="4010451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36575" y="2454690"/>
              <a:ext cx="5391480" cy="4010451"/>
              <a:chOff x="474412" y="2975521"/>
              <a:chExt cx="5391480" cy="4010451"/>
            </a:xfrm>
          </p:grpSpPr>
          <p:grpSp>
            <p:nvGrpSpPr>
              <p:cNvPr id="5" name="กลุ่ม 4"/>
              <p:cNvGrpSpPr/>
              <p:nvPr/>
            </p:nvGrpSpPr>
            <p:grpSpPr>
              <a:xfrm>
                <a:off x="474412" y="2975521"/>
                <a:ext cx="4786313" cy="4010451"/>
                <a:chOff x="641742" y="1563365"/>
                <a:chExt cx="4786313" cy="4010451"/>
              </a:xfrm>
            </p:grpSpPr>
            <p:grpSp>
              <p:nvGrpSpPr>
                <p:cNvPr id="57" name="กลุ่ม 13"/>
                <p:cNvGrpSpPr/>
                <p:nvPr/>
              </p:nvGrpSpPr>
              <p:grpSpPr>
                <a:xfrm>
                  <a:off x="641742" y="1563365"/>
                  <a:ext cx="4786313" cy="4010451"/>
                  <a:chOff x="101118" y="2843"/>
                  <a:chExt cx="4786313" cy="4010451"/>
                </a:xfrm>
              </p:grpSpPr>
              <p:grpSp>
                <p:nvGrpSpPr>
                  <p:cNvPr id="59" name="กลุ่ม 62"/>
                  <p:cNvGrpSpPr>
                    <a:grpSpLocks/>
                  </p:cNvGrpSpPr>
                  <p:nvPr/>
                </p:nvGrpSpPr>
                <p:grpSpPr bwMode="auto">
                  <a:xfrm>
                    <a:off x="101118" y="2843"/>
                    <a:ext cx="4786313" cy="4010451"/>
                    <a:chOff x="4214810" y="1900485"/>
                    <a:chExt cx="4786346" cy="4009798"/>
                  </a:xfrm>
                </p:grpSpPr>
                <p:sp>
                  <p:nvSpPr>
                    <p:cNvPr id="65" name="สี่เหลี่ยมมุมมน 116"/>
                    <p:cNvSpPr/>
                    <p:nvPr/>
                  </p:nvSpPr>
                  <p:spPr>
                    <a:xfrm>
                      <a:off x="4214810" y="2481842"/>
                      <a:ext cx="4786346" cy="3428441"/>
                    </a:xfrm>
                    <a:prstGeom prst="roundRect">
                      <a:avLst>
                        <a:gd name="adj" fmla="val 5738"/>
                      </a:avLst>
                    </a:prstGeom>
                    <a:solidFill>
                      <a:schemeClr val="bg1"/>
                    </a:solidFill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th-TH"/>
                    </a:p>
                  </p:txBody>
                </p:sp>
                <p:sp>
                  <p:nvSpPr>
                    <p:cNvPr id="67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044216" y="4972733"/>
                      <a:ext cx="590226" cy="4616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หญิง</a:t>
                      </a:r>
                    </a:p>
                  </p:txBody>
                </p:sp>
                <p:sp>
                  <p:nvSpPr>
                    <p:cNvPr id="68" name="มนมุมสี่เหลี่ยมด้านเดียวกัน 121"/>
                    <p:cNvSpPr/>
                    <p:nvPr/>
                  </p:nvSpPr>
                  <p:spPr>
                    <a:xfrm>
                      <a:off x="5350126" y="2053287"/>
                      <a:ext cx="2428892" cy="428555"/>
                    </a:xfrm>
                    <a:prstGeom prst="round2SameRect">
                      <a:avLst>
                        <a:gd name="adj1" fmla="val 34153"/>
                        <a:gd name="adj2" fmla="val 0"/>
                      </a:avLst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th-TH"/>
                    </a:p>
                  </p:txBody>
                </p:sp>
                <p:sp>
                  <p:nvSpPr>
                    <p:cNvPr id="69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64974" y="1900485"/>
                      <a:ext cx="221457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สุกใส</a:t>
                      </a:r>
                      <a:endParaRPr lang="th-TH" sz="36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p:txBody>
                </p:sp>
                <p:sp>
                  <p:nvSpPr>
                    <p:cNvPr id="70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57826" y="4215121"/>
                      <a:ext cx="901209" cy="4616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กลุ่มอายุ</a:t>
                      </a:r>
                    </a:p>
                  </p:txBody>
                </p:sp>
                <p:sp>
                  <p:nvSpPr>
                    <p:cNvPr id="71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14949" y="2481845"/>
                      <a:ext cx="2872902" cy="4616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สถานการณ์การเกิดโรครายเดือน</a:t>
                      </a:r>
                    </a:p>
                  </p:txBody>
                </p:sp>
                <p:sp>
                  <p:nvSpPr>
                    <p:cNvPr id="72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827202" y="4157960"/>
                      <a:ext cx="521298" cy="4616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เพศ</a:t>
                      </a:r>
                    </a:p>
                  </p:txBody>
                </p:sp>
              </p:grpSp>
              <p:sp>
                <p:nvSpPr>
                  <p:cNvPr id="64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96069" y="2902232"/>
                    <a:ext cx="590222" cy="4617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th-TH" sz="24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หญิง</a:t>
                    </a:r>
                  </a:p>
                </p:txBody>
              </p:sp>
            </p:grpSp>
            <p:graphicFrame>
              <p:nvGraphicFramePr>
                <p:cNvPr id="73" name="แผนภูมิ 7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554068119"/>
                    </p:ext>
                  </p:extLst>
                </p:nvPr>
              </p:nvGraphicFramePr>
              <p:xfrm>
                <a:off x="762000" y="2438400"/>
                <a:ext cx="4532712" cy="156666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1"/>
                </a:graphicData>
              </a:graphic>
            </p:graphicFrame>
            <p:graphicFrame>
              <p:nvGraphicFramePr>
                <p:cNvPr id="74" name="แผนภูมิ 7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022157790"/>
                    </p:ext>
                  </p:extLst>
                </p:nvPr>
              </p:nvGraphicFramePr>
              <p:xfrm>
                <a:off x="804405" y="4109248"/>
                <a:ext cx="2861892" cy="135007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2"/>
                </a:graphicData>
              </a:graphic>
            </p:graphicFrame>
          </p:grpSp>
          <p:graphicFrame>
            <p:nvGraphicFramePr>
              <p:cNvPr id="102" name="แผนภูมิ 10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1979802"/>
                  </p:ext>
                </p:extLst>
              </p:nvPr>
            </p:nvGraphicFramePr>
            <p:xfrm>
              <a:off x="2741692" y="5334129"/>
              <a:ext cx="3124200" cy="16518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3"/>
              </a:graphicData>
            </a:graphic>
          </p:graphicFrame>
        </p:grpSp>
        <p:sp>
          <p:nvSpPr>
            <p:cNvPr id="101" name="สี่เหลี่ยมผืนผ้า 100"/>
            <p:cNvSpPr/>
            <p:nvPr/>
          </p:nvSpPr>
          <p:spPr>
            <a:xfrm>
              <a:off x="838200" y="5349702"/>
              <a:ext cx="533400" cy="69806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10" name="กลุ่ม 109"/>
          <p:cNvGrpSpPr/>
          <p:nvPr/>
        </p:nvGrpSpPr>
        <p:grpSpPr>
          <a:xfrm>
            <a:off x="4144260" y="2861288"/>
            <a:ext cx="5098706" cy="4162280"/>
            <a:chOff x="4553147" y="-163532"/>
            <a:chExt cx="5098706" cy="4162280"/>
          </a:xfrm>
        </p:grpSpPr>
        <p:grpSp>
          <p:nvGrpSpPr>
            <p:cNvPr id="78" name="กลุ่ม 13"/>
            <p:cNvGrpSpPr/>
            <p:nvPr/>
          </p:nvGrpSpPr>
          <p:grpSpPr>
            <a:xfrm>
              <a:off x="4553147" y="-163532"/>
              <a:ext cx="4786313" cy="3917612"/>
              <a:chOff x="101118" y="95682"/>
              <a:chExt cx="4786313" cy="3917612"/>
            </a:xfrm>
          </p:grpSpPr>
          <p:grpSp>
            <p:nvGrpSpPr>
              <p:cNvPr id="80" name="กลุ่ม 62"/>
              <p:cNvGrpSpPr>
                <a:grpSpLocks/>
              </p:cNvGrpSpPr>
              <p:nvPr/>
            </p:nvGrpSpPr>
            <p:grpSpPr bwMode="auto">
              <a:xfrm>
                <a:off x="101118" y="95682"/>
                <a:ext cx="4786313" cy="3917612"/>
                <a:chOff x="4214810" y="1993309"/>
                <a:chExt cx="4786346" cy="3916974"/>
              </a:xfrm>
            </p:grpSpPr>
            <p:sp>
              <p:nvSpPr>
                <p:cNvPr id="86" name="สี่เหลี่ยมมุมมน 116"/>
                <p:cNvSpPr/>
                <p:nvPr/>
              </p:nvSpPr>
              <p:spPr>
                <a:xfrm>
                  <a:off x="4214810" y="2481842"/>
                  <a:ext cx="4786346" cy="3428441"/>
                </a:xfrm>
                <a:prstGeom prst="roundRect">
                  <a:avLst>
                    <a:gd name="adj" fmla="val 5738"/>
                  </a:avLst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/>
                </a:p>
              </p:txBody>
            </p:sp>
            <p:sp>
              <p:nvSpPr>
                <p:cNvPr id="8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044216" y="4972733"/>
                  <a:ext cx="590226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หญิง</a:t>
                  </a:r>
                </a:p>
              </p:txBody>
            </p:sp>
            <p:sp>
              <p:nvSpPr>
                <p:cNvPr id="89" name="มนมุมสี่เหลี่ยมด้านเดียวกัน 121"/>
                <p:cNvSpPr/>
                <p:nvPr/>
              </p:nvSpPr>
              <p:spPr>
                <a:xfrm>
                  <a:off x="5350126" y="2053287"/>
                  <a:ext cx="2428892" cy="428555"/>
                </a:xfrm>
                <a:prstGeom prst="round2SameRect">
                  <a:avLst>
                    <a:gd name="adj1" fmla="val 34153"/>
                    <a:gd name="adj2" fmla="val 0"/>
                  </a:avLst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/>
                </a:p>
              </p:txBody>
            </p:sp>
            <p:sp>
              <p:nvSpPr>
                <p:cNvPr id="9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464974" y="1993309"/>
                  <a:ext cx="221457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th-TH" sz="3600" b="1" dirty="0" smtClean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ตาแดง</a:t>
                  </a:r>
                  <a:endParaRPr lang="th-TH" sz="36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9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357826" y="4215121"/>
                  <a:ext cx="901209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srgbClr val="002060"/>
                      </a:solidFill>
                      <a:latin typeface="TH SarabunPSK" pitchFamily="34" charset="-34"/>
                      <a:cs typeface="TH SarabunPSK" pitchFamily="34" charset="-34"/>
                    </a:rPr>
                    <a:t>กลุ่มอายุ</a:t>
                  </a:r>
                </a:p>
              </p:txBody>
            </p:sp>
            <p:sp>
              <p:nvSpPr>
                <p:cNvPr id="9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214949" y="2481845"/>
                  <a:ext cx="287290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srgbClr val="002060"/>
                      </a:solidFill>
                      <a:latin typeface="TH SarabunPSK" pitchFamily="34" charset="-34"/>
                      <a:cs typeface="TH SarabunPSK" pitchFamily="34" charset="-34"/>
                    </a:rPr>
                    <a:t>สถานการณ์การเกิดโรครายเดือน</a:t>
                  </a:r>
                </a:p>
              </p:txBody>
            </p:sp>
            <p:sp>
              <p:nvSpPr>
                <p:cNvPr id="9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827202" y="4157960"/>
                  <a:ext cx="52129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srgbClr val="002060"/>
                      </a:solidFill>
                      <a:latin typeface="TH SarabunPSK" pitchFamily="34" charset="-34"/>
                      <a:cs typeface="TH SarabunPSK" pitchFamily="34" charset="-34"/>
                    </a:rPr>
                    <a:t>เพศ</a:t>
                  </a:r>
                </a:p>
              </p:txBody>
            </p:sp>
            <p:sp>
              <p:nvSpPr>
                <p:cNvPr id="8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480291" y="4929653"/>
                  <a:ext cx="535723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srgbClr val="002060"/>
                      </a:solidFill>
                      <a:latin typeface="TH SarabunPSK" pitchFamily="34" charset="-34"/>
                      <a:cs typeface="TH SarabunPSK" pitchFamily="34" charset="-34"/>
                    </a:rPr>
                    <a:t>ชาย</a:t>
                  </a:r>
                </a:p>
              </p:txBody>
            </p:sp>
          </p:grpSp>
          <p:sp>
            <p:nvSpPr>
              <p:cNvPr id="85" name="Text Box 5"/>
              <p:cNvSpPr txBox="1">
                <a:spLocks noChangeArrowheads="1"/>
              </p:cNvSpPr>
              <p:nvPr/>
            </p:nvSpPr>
            <p:spPr bwMode="auto">
              <a:xfrm>
                <a:off x="3996069" y="2902232"/>
                <a:ext cx="590222" cy="4617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หญิง</a:t>
                </a:r>
              </a:p>
            </p:txBody>
          </p:sp>
        </p:grpSp>
        <p:graphicFrame>
          <p:nvGraphicFramePr>
            <p:cNvPr id="94" name="แผนภูมิ 9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9914179"/>
                </p:ext>
              </p:extLst>
            </p:nvPr>
          </p:nvGraphicFramePr>
          <p:xfrm>
            <a:off x="4698852" y="752079"/>
            <a:ext cx="4542219" cy="13065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95" name="แผนภูมิ 9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42248016"/>
                </p:ext>
              </p:extLst>
            </p:nvPr>
          </p:nvGraphicFramePr>
          <p:xfrm>
            <a:off x="4621789" y="2235463"/>
            <a:ext cx="3049934" cy="14035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100" name="แผนภูมิ 9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851698"/>
                </p:ext>
              </p:extLst>
            </p:nvPr>
          </p:nvGraphicFramePr>
          <p:xfrm>
            <a:off x="7581132" y="2143975"/>
            <a:ext cx="2070721" cy="18547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sp>
          <p:nvSpPr>
            <p:cNvPr id="109" name="สี่เหลี่ยมผืนผ้า 108"/>
            <p:cNvSpPr/>
            <p:nvPr/>
          </p:nvSpPr>
          <p:spPr>
            <a:xfrm>
              <a:off x="5302391" y="2550296"/>
              <a:ext cx="533400" cy="69806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1157222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4169846191"/>
              </p:ext>
            </p:extLst>
          </p:nvPr>
        </p:nvGraphicFramePr>
        <p:xfrm>
          <a:off x="214282" y="1571612"/>
          <a:ext cx="8572560" cy="4929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214546" y="-24"/>
            <a:ext cx="4673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OP Visit </a:t>
            </a:r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ภาพรวมจังหวัด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3"/>
          <p:cNvSpPr>
            <a:spLocks noChangeArrowheads="1"/>
          </p:cNvSpPr>
          <p:nvPr/>
        </p:nvSpPr>
        <p:spPr bwMode="auto">
          <a:xfrm>
            <a:off x="1571604" y="714356"/>
            <a:ext cx="6000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Operating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Activity : Workload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5143504" y="1785927"/>
            <a:ext cx="3714776" cy="428628"/>
          </a:xfrm>
          <a:prstGeom prst="roundRect">
            <a:avLst>
              <a:gd name="adj" fmla="val 687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8"/>
          <p:cNvGrpSpPr/>
          <p:nvPr/>
        </p:nvGrpSpPr>
        <p:grpSpPr>
          <a:xfrm>
            <a:off x="1714480" y="2143117"/>
            <a:ext cx="7143800" cy="2714643"/>
            <a:chOff x="1714480" y="2143117"/>
            <a:chExt cx="7143800" cy="2714643"/>
          </a:xfrm>
        </p:grpSpPr>
        <p:sp>
          <p:nvSpPr>
            <p:cNvPr id="6" name="สี่เหลี่ยมผืนผ้ามุมมน 2"/>
            <p:cNvSpPr/>
            <p:nvPr/>
          </p:nvSpPr>
          <p:spPr>
            <a:xfrm>
              <a:off x="1714480" y="2143117"/>
              <a:ext cx="2714644" cy="571504"/>
            </a:xfrm>
            <a:prstGeom prst="roundRect">
              <a:avLst>
                <a:gd name="adj" fmla="val 7778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NCD = 20-25%</a:t>
              </a:r>
              <a:endPara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สี่เหลี่ยมมุมมน 11"/>
            <p:cNvSpPr/>
            <p:nvPr/>
          </p:nvSpPr>
          <p:spPr>
            <a:xfrm>
              <a:off x="4572000" y="3714752"/>
              <a:ext cx="4286280" cy="1143008"/>
            </a:xfrm>
            <a:prstGeom prst="roundRect">
              <a:avLst>
                <a:gd name="adj" fmla="val 4445"/>
              </a:avLst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0" name="สี่เหลี่ยมผืนผ้า 3"/>
          <p:cNvSpPr>
            <a:spLocks noChangeArrowheads="1"/>
          </p:cNvSpPr>
          <p:nvPr/>
        </p:nvSpPr>
        <p:spPr bwMode="auto">
          <a:xfrm>
            <a:off x="-71470" y="1571612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ผู้รับบริการ(ครั้ง)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61551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0090" y="-36451"/>
            <a:ext cx="68194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IP Visit  </a:t>
            </a:r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ภาพรวมจังหวัด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1571604" y="659295"/>
            <a:ext cx="60007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Operating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Activity : Workload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568201829"/>
              </p:ext>
            </p:extLst>
          </p:nvPr>
        </p:nvGraphicFramePr>
        <p:xfrm>
          <a:off x="214282" y="1500173"/>
          <a:ext cx="8358246" cy="510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สี่เหลี่ยมมุมมน 5"/>
          <p:cNvSpPr/>
          <p:nvPr/>
        </p:nvSpPr>
        <p:spPr>
          <a:xfrm>
            <a:off x="4071934" y="3071810"/>
            <a:ext cx="3290902" cy="2500330"/>
          </a:xfrm>
          <a:prstGeom prst="roundRect">
            <a:avLst>
              <a:gd name="adj" fmla="val 3758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รพท.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26,437 : 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รพช. 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27,253</a:t>
            </a:r>
            <a:endPara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Refer 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จากโรงพยาบาลชุมชน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UGIH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Pneumonia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CHF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UTI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 Acute  appendicitis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90408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1693257"/>
            <a:ext cx="5357818" cy="1071570"/>
          </a:xfrm>
          <a:prstGeom prst="rect">
            <a:avLst/>
          </a:prstGeom>
          <a:solidFill>
            <a:srgbClr val="2B4C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251520" y="1772816"/>
            <a:ext cx="35108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ln w="12700"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ILPAKORN70yr" pitchFamily="2" charset="-34"/>
                <a:cs typeface="SILPAKORN70yr" pitchFamily="2" charset="-34"/>
              </a:rPr>
              <a:t>ข้อมูลทั่วไป</a:t>
            </a:r>
            <a:endParaRPr lang="th-TH" sz="6000" b="1" dirty="0">
              <a:ln w="12700">
                <a:solidFill>
                  <a:prstClr val="white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ILPAKORN70yr" pitchFamily="2" charset="-34"/>
              <a:cs typeface="SILPAKORN70yr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2994724"/>
            <a:ext cx="70723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2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LPAKORN70yr" pitchFamily="2" charset="-34"/>
                <a:cs typeface="SILPAKORN70yr" pitchFamily="2" charset="-34"/>
              </a:rPr>
              <a:t>สถานะสุขภาพ ทรัพยากรสาธารณสุข</a:t>
            </a:r>
          </a:p>
          <a:p>
            <a:pPr>
              <a:defRPr/>
            </a:pPr>
            <a:r>
              <a:rPr lang="th-TH" sz="32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LPAKORN70yr" pitchFamily="2" charset="-34"/>
                <a:cs typeface="SILPAKORN70yr" pitchFamily="2" charset="-34"/>
              </a:rPr>
              <a:t>การบริหารจัดการ</a:t>
            </a:r>
            <a:endParaRPr lang="th-TH" sz="320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ILPAKORN70yr" pitchFamily="2" charset="-34"/>
              <a:cs typeface="SILPAKORN70yr" pitchFamily="2" charset="-34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16" name="รูปภาพ 15" descr="bbl_righ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80532" y="5448476"/>
            <a:ext cx="3063468" cy="14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26235"/>
            <a:ext cx="4939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วิสัยทัศน์จังหวัดกำแพงเพชร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95605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3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ผู้นำการผลิตและแปรรูปเกษตรปลอดภัย และการท่องเที่ยวถิ่นมรดกโลก</a:t>
            </a:r>
            <a:r>
              <a:rPr lang="en-US" sz="3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endParaRPr lang="th-TH" sz="3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571744"/>
            <a:ext cx="607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เมืองเกษตรปลอดภัย  อุตสาหกรรมแปรรูป  </a:t>
            </a:r>
          </a:p>
          <a:p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ท่องเที่ยวถิ่นมรดกโลกและธรรมชาติ</a:t>
            </a:r>
            <a:endParaRPr lang="th-TH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00034" y="4857760"/>
            <a:ext cx="8001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1.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ส่งเสริมและพัฒนาการผลิต การแปรรูป และการตลาดสินค้าเกษตร</a:t>
            </a:r>
            <a:endParaRPr lang="en-US" sz="28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2. ส่งเสริม พัฒนา และบริหารจัดการการท่องเที่ยวให้มีคุณภาพสู่สากล</a:t>
            </a:r>
            <a:endParaRPr lang="en-US" sz="28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3. พัฒนาโครงสร้างพื้นฐานที่เอื้อต่อการเกษตร การท่องเที่ยว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ทรัพยากรธรรมชาติและสิ่งแวดล้อมและคุณภาพชีวิตที่ดี</a:t>
            </a:r>
            <a:endParaRPr lang="en-US" sz="28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Oval 1"/>
          <p:cNvSpPr>
            <a:spLocks noChangeArrowheads="1"/>
          </p:cNvSpPr>
          <p:nvPr/>
        </p:nvSpPr>
        <p:spPr bwMode="auto">
          <a:xfrm>
            <a:off x="214282" y="4143380"/>
            <a:ext cx="3143272" cy="57150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sysClr val="windowText" lastClr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ประเด็นยุทธศาสตร์</a:t>
            </a:r>
            <a:endParaRPr lang="en-US" sz="4000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Oval 1"/>
          <p:cNvSpPr>
            <a:spLocks noChangeArrowheads="1"/>
          </p:cNvSpPr>
          <p:nvPr/>
        </p:nvSpPr>
        <p:spPr bwMode="auto">
          <a:xfrm>
            <a:off x="214282" y="1928802"/>
            <a:ext cx="3143272" cy="57150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Position </a:t>
            </a:r>
            <a:r>
              <a:rPr lang="th-TH" sz="4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การพัฒนา</a:t>
            </a:r>
            <a:endParaRPr lang="en-US" sz="4000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14"/>
          <p:cNvGrpSpPr/>
          <p:nvPr/>
        </p:nvGrpSpPr>
        <p:grpSpPr>
          <a:xfrm>
            <a:off x="5669179" y="1571612"/>
            <a:ext cx="3331977" cy="2857520"/>
            <a:chOff x="5812023" y="1428736"/>
            <a:chExt cx="3331977" cy="2857520"/>
          </a:xfrm>
        </p:grpSpPr>
        <p:pic>
          <p:nvPicPr>
            <p:cNvPr id="12" name="รูปภาพ 11" descr="116309423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286512" y="2600479"/>
              <a:ext cx="2857488" cy="1685777"/>
            </a:xfrm>
            <a:prstGeom prst="ellipse">
              <a:avLst/>
            </a:prstGeom>
            <a:ln w="381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000000"/>
              </a:extrusionClr>
            </a:sp3d>
          </p:spPr>
        </p:pic>
        <p:pic>
          <p:nvPicPr>
            <p:cNvPr id="13" name="รูปภาพ 12" descr="a4b9a83c9c6441cab21020fbed08d66b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12023" y="2214554"/>
              <a:ext cx="1359382" cy="1214446"/>
            </a:xfrm>
            <a:prstGeom prst="ellipse">
              <a:avLst/>
            </a:prstGeom>
            <a:ln w="381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000000"/>
              </a:extrusionClr>
            </a:sp3d>
          </p:spPr>
        </p:pic>
        <p:pic>
          <p:nvPicPr>
            <p:cNvPr id="14" name="รูปภาพ 13" descr="Image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929454" y="1428736"/>
              <a:ext cx="1613265" cy="1571636"/>
            </a:xfrm>
            <a:prstGeom prst="ellipse">
              <a:avLst/>
            </a:prstGeom>
            <a:ln w="381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7729824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pSp>
        <p:nvGrpSpPr>
          <p:cNvPr id="2" name="กลุ่ม 28"/>
          <p:cNvGrpSpPr/>
          <p:nvPr/>
        </p:nvGrpSpPr>
        <p:grpSpPr>
          <a:xfrm>
            <a:off x="714348" y="2428868"/>
            <a:ext cx="7572428" cy="3429024"/>
            <a:chOff x="714348" y="2285992"/>
            <a:chExt cx="7572428" cy="3429024"/>
          </a:xfrm>
        </p:grpSpPr>
        <p:sp>
          <p:nvSpPr>
            <p:cNvPr id="16" name="วงรี 15"/>
            <p:cNvSpPr/>
            <p:nvPr/>
          </p:nvSpPr>
          <p:spPr>
            <a:xfrm>
              <a:off x="2500298" y="3071810"/>
              <a:ext cx="4143404" cy="1928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4" name="สี่เหลี่ยมมุมมน 13"/>
            <p:cNvSpPr/>
            <p:nvPr/>
          </p:nvSpPr>
          <p:spPr>
            <a:xfrm>
              <a:off x="714348" y="4286256"/>
              <a:ext cx="2643206" cy="1428760"/>
            </a:xfrm>
            <a:prstGeom prst="roundRect">
              <a:avLst>
                <a:gd name="adj" fmla="val 616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  <a:buClr>
                  <a:prstClr val="black"/>
                </a:buClr>
                <a:buSzPct val="100000"/>
                <a:defRPr/>
              </a:pPr>
              <a:r>
                <a:rPr lang="th-TH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3. </a:t>
              </a:r>
              <a:r>
                <a:rPr lang="x-none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ส่งเสริมและสนับสนุน</a:t>
              </a:r>
              <a:r>
                <a:rPr lang="th-TH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th-TH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x-none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ให้ภาคีเครือข่ายมีส่วนร่วมในกา</a:t>
              </a:r>
              <a:r>
                <a:rPr lang="th-TH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</a:t>
              </a:r>
              <a:r>
                <a:rPr lang="x-none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พัฒนาด้านสุขภาพ</a:t>
              </a:r>
              <a:endParaRPr lang="en-US" sz="2400" b="1" spc="50" dirty="0" smtClean="0">
                <a:ln w="1143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สี่เหลี่ยมมุมมน 14"/>
            <p:cNvSpPr/>
            <p:nvPr/>
          </p:nvSpPr>
          <p:spPr>
            <a:xfrm>
              <a:off x="5643570" y="4286256"/>
              <a:ext cx="2643206" cy="1428760"/>
            </a:xfrm>
            <a:prstGeom prst="roundRect">
              <a:avLst>
                <a:gd name="adj" fmla="val 616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  <a:buClr>
                  <a:prstClr val="black"/>
                </a:buClr>
                <a:buSzPct val="100000"/>
                <a:defRPr/>
              </a:pPr>
              <a:r>
                <a:rPr lang="th-TH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4. 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การปฏิบัติตามกฎหมายและการคุ้มครองผู้บริโภค</a:t>
              </a:r>
              <a:b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ด้านสุขภาพ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endParaRPr lang="x-none" sz="2400" b="1" spc="50" dirty="0" smtClean="0">
                <a:ln w="1143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สี่เหลี่ยมมุมมน 11"/>
            <p:cNvSpPr/>
            <p:nvPr/>
          </p:nvSpPr>
          <p:spPr>
            <a:xfrm>
              <a:off x="714348" y="2285992"/>
              <a:ext cx="2643206" cy="1428760"/>
            </a:xfrm>
            <a:prstGeom prst="roundRect">
              <a:avLst>
                <a:gd name="adj" fmla="val 616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  <a:buClr>
                  <a:prstClr val="black"/>
                </a:buClr>
                <a:buSzPct val="100000"/>
                <a:defRPr/>
              </a:pPr>
              <a:r>
                <a:rPr lang="th-TH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1. </a:t>
              </a:r>
              <a:r>
                <a:rPr lang="x-none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พัฒนาระบบสุขภาพให้คุณภาพ ประสิทธิภาพทั่วถึงและเป็นธรรม</a:t>
              </a:r>
              <a:endParaRPr lang="th-TH" sz="2400" b="1" spc="50" dirty="0" smtClean="0">
                <a:ln w="1143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สี่เหลี่ยมมุมมน 12"/>
            <p:cNvSpPr/>
            <p:nvPr/>
          </p:nvSpPr>
          <p:spPr>
            <a:xfrm>
              <a:off x="5643570" y="2285992"/>
              <a:ext cx="2643206" cy="1428760"/>
            </a:xfrm>
            <a:prstGeom prst="roundRect">
              <a:avLst>
                <a:gd name="adj" fmla="val 616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  <a:buClr>
                  <a:prstClr val="black"/>
                </a:buClr>
                <a:buSzPct val="100000"/>
                <a:defRPr/>
              </a:pPr>
              <a:r>
                <a:rPr lang="th-TH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2. </a:t>
              </a:r>
              <a:r>
                <a:rPr lang="x-none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เสริมสร้างและสนับสนุนให้ประชาชน มีสุขภาพและจิตสำนึกที่ดีด้านสุขภาพ</a:t>
              </a:r>
              <a:endParaRPr lang="th-TH" sz="2400" b="1" spc="50" dirty="0" smtClean="0">
                <a:ln w="1143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8674" name="Rectangle 2"/>
            <p:cNvSpPr>
              <a:spLocks noChangeArrowheads="1"/>
            </p:cNvSpPr>
            <p:nvPr/>
          </p:nvSpPr>
          <p:spPr bwMode="auto">
            <a:xfrm>
              <a:off x="3357554" y="3621890"/>
              <a:ext cx="2357454" cy="1021556"/>
            </a:xfrm>
            <a:prstGeom prst="round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5400" b="1" dirty="0" err="1" smtClean="0">
                  <a:solidFill>
                    <a:srgbClr val="022998"/>
                  </a:solidFill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พันธ</a:t>
              </a:r>
              <a:r>
                <a:rPr lang="th-TH" sz="5400" b="1" dirty="0" smtClean="0">
                  <a:solidFill>
                    <a:srgbClr val="022998"/>
                  </a:solidFill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กิจ</a:t>
              </a:r>
            </a:p>
          </p:txBody>
        </p:sp>
      </p:grpSp>
      <p:sp>
        <p:nvSpPr>
          <p:cNvPr id="6" name="สี่เหลี่ยมผืนผ้า 5"/>
          <p:cNvSpPr/>
          <p:nvPr/>
        </p:nvSpPr>
        <p:spPr>
          <a:xfrm>
            <a:off x="-4929254" y="3286124"/>
            <a:ext cx="8072494" cy="2452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tabLst>
                <a:tab pos="450850" algn="l"/>
              </a:tabLst>
            </a:pPr>
            <a:endParaRPr lang="en-US" sz="20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00034" y="6215082"/>
            <a:ext cx="771530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97" y="0"/>
            <a:ext cx="8501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วิสัยทัศน์สำนักงานสาธารณสุขจังหวัดกำแพงเพชร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28596" y="857232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x-none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ประชาชนกำแพงเพชร มีสุขภาพดี โดยการมีส่วนร่วมของทุกภาคส่วน</a:t>
            </a:r>
            <a:endParaRPr lang="th-TH" sz="32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/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ภ</a:t>
            </a:r>
            <a:r>
              <a:rPr lang="x-none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ายใต้การพัฒนาระบบสุขภาพอย่างมีมาตรฐาน</a:t>
            </a:r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ภายในปี </a:t>
            </a:r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2568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”</a:t>
            </a:r>
          </a:p>
        </p:txBody>
      </p:sp>
      <p:grpSp>
        <p:nvGrpSpPr>
          <p:cNvPr id="3" name="กลุ่ม 29"/>
          <p:cNvGrpSpPr/>
          <p:nvPr/>
        </p:nvGrpSpPr>
        <p:grpSpPr>
          <a:xfrm>
            <a:off x="3286116" y="5214950"/>
            <a:ext cx="2592288" cy="1643050"/>
            <a:chOff x="3286116" y="5214950"/>
            <a:chExt cx="2592288" cy="1643050"/>
          </a:xfrm>
        </p:grpSpPr>
        <p:sp>
          <p:nvSpPr>
            <p:cNvPr id="10" name="สี่เหลี่ยมผืนผ้ามุมมน 1"/>
            <p:cNvSpPr/>
            <p:nvPr/>
          </p:nvSpPr>
          <p:spPr>
            <a:xfrm>
              <a:off x="3286116" y="5786430"/>
              <a:ext cx="2592288" cy="1071570"/>
            </a:xfrm>
            <a:prstGeom prst="roundRect">
              <a:avLst>
                <a:gd name="adj" fmla="val 9368"/>
              </a:avLst>
            </a:prstGeom>
            <a:noFill/>
            <a:ln w="5715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E</a:t>
              </a:r>
              <a:r>
                <a:rPr lang="en-US" sz="3600" b="1" baseline="-25000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0</a:t>
              </a:r>
              <a:r>
                <a:rPr lang="en-US" sz="3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= 80 </a:t>
              </a:r>
              <a:r>
                <a:rPr lang="th-TH" sz="3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ปี</a:t>
              </a:r>
              <a:endParaRPr lang="en-US" sz="3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en-US" sz="3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HALE = 72 </a:t>
              </a:r>
              <a:r>
                <a:rPr lang="th-TH" sz="3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ปี</a:t>
              </a:r>
              <a:endPara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7" name="ลูกศรลง 16"/>
            <p:cNvSpPr/>
            <p:nvPr/>
          </p:nvSpPr>
          <p:spPr>
            <a:xfrm>
              <a:off x="4143372" y="5214950"/>
              <a:ext cx="714380" cy="5000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กลุ่ม 27"/>
          <p:cNvGrpSpPr/>
          <p:nvPr/>
        </p:nvGrpSpPr>
        <p:grpSpPr>
          <a:xfrm>
            <a:off x="357158" y="2185979"/>
            <a:ext cx="8358246" cy="3886227"/>
            <a:chOff x="285720" y="2114541"/>
            <a:chExt cx="8358246" cy="3886227"/>
          </a:xfrm>
        </p:grpSpPr>
        <p:sp>
          <p:nvSpPr>
            <p:cNvPr id="18" name="สี่เหลี่ยมผืนผ้า 17"/>
            <p:cNvSpPr/>
            <p:nvPr/>
          </p:nvSpPr>
          <p:spPr>
            <a:xfrm>
              <a:off x="3348029" y="3710234"/>
              <a:ext cx="2204128" cy="8617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50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rPr>
                <a:t>ยุทธศาสตร์</a:t>
              </a:r>
            </a:p>
          </p:txBody>
        </p:sp>
        <p:sp>
          <p:nvSpPr>
            <p:cNvPr id="19" name="สี่เหลี่ยมมุมมน 18"/>
            <p:cNvSpPr/>
            <p:nvPr/>
          </p:nvSpPr>
          <p:spPr>
            <a:xfrm>
              <a:off x="5715008" y="4429132"/>
              <a:ext cx="2928958" cy="1571636"/>
            </a:xfrm>
            <a:prstGeom prst="roundRect">
              <a:avLst>
                <a:gd name="adj" fmla="val 6160"/>
              </a:avLst>
            </a:prstGeom>
            <a:ln>
              <a:solidFill>
                <a:srgbClr val="00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spcBef>
                  <a:spcPts val="800"/>
                </a:spcBef>
                <a:buClr>
                  <a:prstClr val="black"/>
                </a:buClr>
                <a:buSzPct val="100000"/>
                <a:defRPr/>
              </a:pPr>
              <a:r>
                <a:rPr lang="en-US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4</a:t>
              </a:r>
              <a:r>
                <a:rPr lang="th-TH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.</a:t>
              </a:r>
              <a:r>
                <a:rPr lang="en-US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x-none" sz="24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พัฒนาระบบบริหารจัดการด้านสุขภาพที่มีคุณภาพ</a:t>
              </a:r>
              <a:r>
                <a:rPr lang="en-US" sz="24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sz="24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x-none" sz="24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และประสิทธิภาพ</a:t>
              </a:r>
              <a:r>
                <a:rPr lang="en-US" sz="24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sz="24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x-none" sz="24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ตามหลักธรรมาภิบาล</a:t>
              </a:r>
              <a:r>
                <a:rPr lang="en-US" sz="2400" b="1" dirty="0" smtClean="0">
                  <a:solidFill>
                    <a:srgbClr val="FF0000"/>
                  </a:solidFill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lang="th-TH" sz="2400" b="1" spc="50" dirty="0" smtClean="0">
                <a:ln w="1143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71736" y="3143248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[GG]</a:t>
              </a:r>
              <a:endPara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" name="สี่เหลี่ยมมุมมน 20"/>
            <p:cNvSpPr/>
            <p:nvPr/>
          </p:nvSpPr>
          <p:spPr>
            <a:xfrm>
              <a:off x="285720" y="4429132"/>
              <a:ext cx="2928958" cy="1571636"/>
            </a:xfrm>
            <a:prstGeom prst="roundRect">
              <a:avLst>
                <a:gd name="adj" fmla="val 6160"/>
              </a:avLst>
            </a:prstGeom>
            <a:ln>
              <a:solidFill>
                <a:srgbClr val="00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  <a:buClr>
                  <a:prstClr val="black"/>
                </a:buClr>
                <a:buSzPct val="100000"/>
                <a:defRPr/>
              </a:pPr>
              <a:r>
                <a:rPr lang="en-US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  <a:r>
                <a:rPr lang="th-TH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.</a:t>
              </a:r>
              <a:r>
                <a:rPr lang="en-US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พัฒนาศักยภาพ ดูแลสิ่งแวดล้อมที่เอื้อต่อ</a:t>
              </a:r>
              <a:r>
                <a:rPr lang="th-TH" sz="2400" b="1" spc="50" dirty="0" err="1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สุขาพ</a:t>
              </a:r>
              <a:r>
                <a:rPr lang="en-US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[PP]</a:t>
              </a:r>
              <a:endPara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>
                <a:spcBef>
                  <a:spcPts val="800"/>
                </a:spcBef>
                <a:buClr>
                  <a:prstClr val="black"/>
                </a:buClr>
                <a:buSzPct val="100000"/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lang="th-TH" sz="2400" b="1" spc="50" dirty="0" smtClean="0">
                <a:ln w="1143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94137" y="5477548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[GG]</a:t>
              </a:r>
              <a:endPara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3" name="สี่เหลี่ยมมุมมน 22"/>
            <p:cNvSpPr/>
            <p:nvPr/>
          </p:nvSpPr>
          <p:spPr>
            <a:xfrm>
              <a:off x="285720" y="2114541"/>
              <a:ext cx="2928958" cy="1571636"/>
            </a:xfrm>
            <a:prstGeom prst="roundRect">
              <a:avLst>
                <a:gd name="adj" fmla="val 6160"/>
              </a:avLst>
            </a:prstGeom>
            <a:ln>
              <a:solidFill>
                <a:srgbClr val="00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Clr>
                  <a:prstClr val="black"/>
                </a:buClr>
                <a:buSzPct val="100000"/>
                <a:defRPr/>
              </a:pPr>
              <a:r>
                <a:rPr lang="en-US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1</a:t>
              </a:r>
              <a:r>
                <a:rPr lang="th-TH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.</a:t>
              </a:r>
              <a:r>
                <a:rPr lang="en-US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x-none" sz="24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สร้างเสริมสุขภาพ</a:t>
              </a:r>
              <a:r>
                <a:rPr lang="en-US" sz="24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</a:p>
            <a:p>
              <a:pPr>
                <a:buClr>
                  <a:prstClr val="black"/>
                </a:buClr>
                <a:buSzPct val="100000"/>
                <a:defRPr/>
              </a:pPr>
              <a:r>
                <a:rPr lang="x-none" sz="24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ป้องกันควบคุมโรค</a:t>
              </a:r>
              <a:r>
                <a:rPr lang="th-TH" sz="24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ทุกกลุ่มวัย</a:t>
              </a:r>
              <a:endParaRPr lang="th-TH" sz="2400" b="1" spc="50" dirty="0" smtClean="0">
                <a:ln w="1143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736" y="2114541"/>
              <a:ext cx="6303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[PP]</a:t>
              </a:r>
              <a:endPara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6" name="สี่เหลี่ยมมุมมน 25"/>
            <p:cNvSpPr/>
            <p:nvPr/>
          </p:nvSpPr>
          <p:spPr>
            <a:xfrm>
              <a:off x="5695958" y="2119962"/>
              <a:ext cx="2928958" cy="1571636"/>
            </a:xfrm>
            <a:prstGeom prst="roundRect">
              <a:avLst>
                <a:gd name="adj" fmla="val 6160"/>
              </a:avLst>
            </a:prstGeom>
            <a:ln>
              <a:solidFill>
                <a:srgbClr val="00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spcBef>
                  <a:spcPts val="800"/>
                </a:spcBef>
                <a:buClr>
                  <a:prstClr val="black"/>
                </a:buClr>
                <a:buSzPct val="100000"/>
                <a:defRPr/>
              </a:pPr>
              <a:r>
                <a:rPr lang="th-TH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2.</a:t>
              </a:r>
              <a:r>
                <a:rPr lang="en-US" sz="2400" b="1" spc="50" dirty="0" smtClean="0">
                  <a:ln w="11430"/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x-none" sz="24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พัฒนาระบบบริการสุขภาพให้มีคุณภาพมาตรฐาน และ</a:t>
              </a:r>
              <a:r>
                <a:rPr lang="th-TH" sz="24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th-TH" sz="24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x-none" sz="24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ระบบส่งต่อที่ไร้รอยต่อ</a:t>
              </a:r>
              <a:endParaRPr lang="th-TH" sz="2400" b="1" spc="50" dirty="0" smtClean="0">
                <a:ln w="1143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95958" y="3262970"/>
              <a:ext cx="9573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[IP-OP]</a:t>
              </a:r>
              <a:endPara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9" name="กากบาท 28"/>
          <p:cNvSpPr/>
          <p:nvPr/>
        </p:nvSpPr>
        <p:spPr>
          <a:xfrm>
            <a:off x="1571604" y="3929066"/>
            <a:ext cx="357190" cy="35719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581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สี่เหลี่ยมมุมมน 2"/>
          <p:cNvSpPr/>
          <p:nvPr/>
        </p:nvSpPr>
        <p:spPr>
          <a:xfrm>
            <a:off x="5029200" y="4648200"/>
            <a:ext cx="3731840" cy="1600200"/>
          </a:xfrm>
          <a:prstGeom prst="roundRect">
            <a:avLst>
              <a:gd name="adj" fmla="val 935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ติดตามแผน/โครงการ</a:t>
            </a:r>
          </a:p>
          <a:p>
            <a:pPr algn="ctr"/>
            <a:r>
              <a:rPr lang="th-TH" sz="36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และผลงาน ทุกระดับ</a:t>
            </a:r>
            <a:br>
              <a:rPr lang="th-TH" sz="36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จากระบบ </a:t>
            </a:r>
            <a:r>
              <a:rPr lang="en-US" sz="36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MIS</a:t>
            </a:r>
            <a:endParaRPr lang="th-TH" sz="3600" b="1" dirty="0" smtClean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" name="ลูกศรเชื่อมต่อแบบตรง 3"/>
          <p:cNvCxnSpPr/>
          <p:nvPr/>
        </p:nvCxnSpPr>
        <p:spPr>
          <a:xfrm rot="10800000">
            <a:off x="1714480" y="1928802"/>
            <a:ext cx="3357586" cy="2786082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836712"/>
            <a:ext cx="6408712" cy="51146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888" y="3356992"/>
            <a:ext cx="5345679" cy="30326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สี่เหลี่ยมมุมมน 4"/>
          <p:cNvSpPr/>
          <p:nvPr/>
        </p:nvSpPr>
        <p:spPr>
          <a:xfrm>
            <a:off x="1000100" y="5214950"/>
            <a:ext cx="6929486" cy="1047760"/>
          </a:xfrm>
          <a:prstGeom prst="roundRect">
            <a:avLst>
              <a:gd name="adj" fmla="val 9353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ระบบติดตาม</a:t>
            </a:r>
            <a:r>
              <a:rPr lang="th-TH" sz="4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การเบิก</a:t>
            </a:r>
            <a:r>
              <a:rPr lang="th-TH" sz="4400" b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-จ่าย </a:t>
            </a:r>
            <a:r>
              <a:rPr lang="th-TH" sz="4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4400" b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ก่อหนี้ผูกพัน</a:t>
            </a:r>
            <a:endParaRPr lang="th-TH" sz="44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286000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ผลการดำเนินงาน รอบ 8 เดือน</a:t>
            </a:r>
            <a:br>
              <a:rPr lang="th-TH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ปีงบประมาณ 2558          </a:t>
            </a:r>
            <a:endParaRPr lang="th-TH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F0C2-EA76-4938-93A8-A6DBD5963E1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ผลการดำเนินงานตามตัวชี้วัด </a:t>
            </a: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2558</a:t>
            </a:r>
            <a:endParaRPr lang="th-TH" sz="40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81587"/>
              </p:ext>
            </p:extLst>
          </p:nvPr>
        </p:nvGraphicFramePr>
        <p:xfrm>
          <a:off x="0" y="1500174"/>
          <a:ext cx="9144001" cy="5186380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5289917"/>
                <a:gridCol w="1284694"/>
                <a:gridCol w="1435835"/>
                <a:gridCol w="1133555"/>
              </a:tblGrid>
              <a:tr h="57156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ยุทธศาสตร์ 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h-TH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ผ่านเกณฑ์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156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ทั้งหมด </a:t>
                      </a:r>
                      <a:endParaRPr lang="th-TH" sz="28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  <a:endParaRPr lang="th-TH" sz="28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 </a:t>
                      </a:r>
                      <a:endParaRPr lang="th-TH" sz="28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94337">
                <a:tc>
                  <a:txBody>
                    <a:bodyPr/>
                    <a:lstStyle/>
                    <a:p>
                      <a:pPr marL="268288" marR="0" indent="-268288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800" b="1" u="none" strike="noStrike" kern="1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พัฒนาสุขภาพตามกลุ่มวัย/ระบบควบคุมโรค   </a:t>
                      </a:r>
                      <a:endParaRPr lang="th-TH" sz="2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43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69.77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</a:tr>
              <a:tr h="694337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</a:t>
                      </a:r>
                      <a:r>
                        <a:rPr lang="th-TH" sz="2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พัฒนาและจัดระบบบริการที่มีคุณภาพ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50.0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</a:tr>
              <a:tr h="694337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</a:t>
                      </a:r>
                      <a:r>
                        <a:rPr lang="th-TH" sz="2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พัฒนาระบบบริหารจัดการ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30.0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</a:tr>
              <a:tr h="694337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 </a:t>
                      </a:r>
                      <a:r>
                        <a:rPr lang="th-TH" sz="2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การคุ้มครองผู้บริโภคฯ </a:t>
                      </a:r>
                      <a:r>
                        <a:rPr lang="en-US" sz="2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&amp;</a:t>
                      </a:r>
                      <a:r>
                        <a:rPr lang="en-US" sz="2800" b="1" u="none" strike="noStrike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u="none" strike="noStrike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สิ่งแวดล้อม</a:t>
                      </a:r>
                      <a:endParaRPr lang="th-TH" sz="2800" b="1" i="0" u="none" strike="noStrike" kern="1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40.0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</a:tr>
              <a:tr h="69433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5.</a:t>
                      </a:r>
                      <a:r>
                        <a:rPr lang="th-TH" sz="28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งานนโยบาย</a:t>
                      </a:r>
                      <a:endParaRPr lang="th-TH" sz="2800" b="1" i="0" u="none" strike="noStrike" kern="1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42.86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</a:tr>
              <a:tr h="57156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 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44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57.14</a:t>
                      </a:r>
                      <a:endParaRPr lang="th-TH" sz="2800" b="1" i="0" u="none" strike="noStrike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7554" y="762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en-US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22  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มิถุนายน 2558</a:t>
            </a:r>
            <a:endParaRPr lang="en-US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สี่เหลี่ยมผืนผ้า 47"/>
          <p:cNvSpPr/>
          <p:nvPr/>
        </p:nvSpPr>
        <p:spPr>
          <a:xfrm>
            <a:off x="7776944" y="2994369"/>
            <a:ext cx="1065306" cy="503152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75.04</a:t>
            </a:r>
          </a:p>
        </p:txBody>
      </p:sp>
      <p:sp>
        <p:nvSpPr>
          <p:cNvPr id="74" name="สี่เหลี่ยมมุมมน 73"/>
          <p:cNvSpPr/>
          <p:nvPr/>
        </p:nvSpPr>
        <p:spPr>
          <a:xfrm>
            <a:off x="162046" y="1122744"/>
            <a:ext cx="8843058" cy="3240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2" descr="GFMIS_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34275" y="-1"/>
            <a:ext cx="1080000" cy="11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สี่เหลี่ยมผืนผ้า 25"/>
          <p:cNvSpPr/>
          <p:nvPr/>
        </p:nvSpPr>
        <p:spPr>
          <a:xfrm>
            <a:off x="196770" y="0"/>
            <a:ext cx="7858975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rgbClr val="3333FF"/>
              </a:solidFill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317500" y="1143000"/>
            <a:ext cx="1713006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cs typeface="FreesiaUPC" pitchFamily="34" charset="-34"/>
              </a:rPr>
              <a:t>รายการ</a:t>
            </a:r>
            <a:endParaRPr lang="th-TH" sz="2400" b="1" dirty="0">
              <a:solidFill>
                <a:schemeClr val="tx1"/>
              </a:solidFill>
              <a:cs typeface="FreesiaUPC" pitchFamily="34" charset="-34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203859" y="1524668"/>
            <a:ext cx="1826647" cy="54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งบบุคลากร</a:t>
            </a:r>
            <a:endParaRPr lang="en-US" sz="2400" b="1" dirty="0" smtClean="0">
              <a:solidFill>
                <a:schemeClr val="tx1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2353238" y="1524668"/>
            <a:ext cx="1317809" cy="547200"/>
          </a:xfrm>
          <a:prstGeom prst="rect">
            <a:avLst/>
          </a:prstGeom>
          <a:solidFill>
            <a:srgbClr val="85DF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6.8</a:t>
            </a: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5573715" y="1511969"/>
            <a:ext cx="1878941" cy="52517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6.80</a:t>
            </a:r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7786594" y="1499269"/>
            <a:ext cx="1065306" cy="503152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100.00</a:t>
            </a:r>
          </a:p>
        </p:txBody>
      </p:sp>
      <p:sp>
        <p:nvSpPr>
          <p:cNvPr id="67" name="สี่เหลี่ยมผืนผ้า 66"/>
          <p:cNvSpPr/>
          <p:nvPr/>
        </p:nvSpPr>
        <p:spPr>
          <a:xfrm>
            <a:off x="5580530" y="1104900"/>
            <a:ext cx="1882588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cs typeface="FreesiaUPC" pitchFamily="34" charset="-34"/>
              </a:rPr>
              <a:t>เบิกจ่าย</a:t>
            </a:r>
            <a:endParaRPr lang="th-TH" sz="2400" b="1" dirty="0">
              <a:solidFill>
                <a:schemeClr val="tx1"/>
              </a:solidFill>
              <a:cs typeface="FreesiaUPC" pitchFamily="34" charset="-34"/>
            </a:endParaRPr>
          </a:p>
        </p:txBody>
      </p:sp>
      <p:sp>
        <p:nvSpPr>
          <p:cNvPr id="68" name="สี่เหลี่ยมผืนผ้า 67"/>
          <p:cNvSpPr/>
          <p:nvPr/>
        </p:nvSpPr>
        <p:spPr>
          <a:xfrm>
            <a:off x="2232210" y="1117600"/>
            <a:ext cx="1532965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cs typeface="FreesiaUPC" pitchFamily="34" charset="-34"/>
              </a:rPr>
              <a:t>งบประมาณ</a:t>
            </a:r>
            <a:endParaRPr lang="th-TH" sz="2400" b="1" dirty="0">
              <a:solidFill>
                <a:schemeClr val="tx1"/>
              </a:solidFill>
              <a:cs typeface="FreesiaUPC" pitchFamily="34" charset="-34"/>
            </a:endParaRPr>
          </a:p>
        </p:txBody>
      </p:sp>
      <p:sp>
        <p:nvSpPr>
          <p:cNvPr id="69" name="สี่เหลี่ยมผืนผ้า 68"/>
          <p:cNvSpPr/>
          <p:nvPr/>
        </p:nvSpPr>
        <p:spPr>
          <a:xfrm>
            <a:off x="7785847" y="1092200"/>
            <a:ext cx="1075766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cs typeface="FreesiaUPC" pitchFamily="34" charset="-34"/>
              </a:rPr>
              <a:t>ร้อยละ</a:t>
            </a:r>
            <a:endParaRPr lang="th-TH" sz="2400" b="1" dirty="0">
              <a:solidFill>
                <a:schemeClr val="tx1"/>
              </a:solidFill>
              <a:cs typeface="FreesiaUPC" pitchFamily="34" charset="-34"/>
            </a:endParaRPr>
          </a:p>
        </p:txBody>
      </p:sp>
      <p:sp>
        <p:nvSpPr>
          <p:cNvPr id="61" name="มนมุมสี่เหลี่ยมด้านทแยงมุม 60"/>
          <p:cNvSpPr/>
          <p:nvPr/>
        </p:nvSpPr>
        <p:spPr>
          <a:xfrm>
            <a:off x="0" y="0"/>
            <a:ext cx="8032830" cy="1041722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ภาพรวมการเบิกจ่ายเงินงบประมาณประจำปี 2558</a:t>
            </a:r>
          </a:p>
          <a:p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ณวัน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25 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พฤษภาคม 2558                                                                             (หน่วย </a:t>
            </a:r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ล้านบาท)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3984808" y="1515704"/>
            <a:ext cx="1313332" cy="533016"/>
          </a:xfrm>
          <a:prstGeom prst="rect">
            <a:avLst/>
          </a:prstGeom>
          <a:solidFill>
            <a:srgbClr val="85DF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-</a:t>
            </a:r>
          </a:p>
        </p:txBody>
      </p:sp>
      <p:sp>
        <p:nvSpPr>
          <p:cNvPr id="75" name="สี่เหลี่ยมผืนผ้า 74"/>
          <p:cNvSpPr/>
          <p:nvPr/>
        </p:nvSpPr>
        <p:spPr>
          <a:xfrm>
            <a:off x="3742064" y="1108636"/>
            <a:ext cx="1771229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cs typeface="FreesiaUPC" pitchFamily="34" charset="-34"/>
              </a:rPr>
              <a:t>ก่อหนี้</a:t>
            </a:r>
            <a:endParaRPr lang="th-TH" sz="2400" b="1" dirty="0">
              <a:solidFill>
                <a:schemeClr val="tx1"/>
              </a:solidFill>
              <a:cs typeface="FreesiaUPC" pitchFamily="34" charset="-34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205784" y="2244243"/>
            <a:ext cx="1826647" cy="54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งบดำเนินงาน</a:t>
            </a:r>
            <a:endParaRPr lang="en-US" sz="2400" b="1" dirty="0" smtClean="0">
              <a:solidFill>
                <a:schemeClr val="tx1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2355163" y="2244243"/>
            <a:ext cx="1317809" cy="547200"/>
          </a:xfrm>
          <a:prstGeom prst="rect">
            <a:avLst/>
          </a:prstGeom>
          <a:solidFill>
            <a:srgbClr val="85DF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60.86</a:t>
            </a: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5517583" y="2231544"/>
            <a:ext cx="1878941" cy="52517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36.34</a:t>
            </a: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7788519" y="2218844"/>
            <a:ext cx="1065306" cy="503152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60.28</a:t>
            </a: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3986733" y="2235279"/>
            <a:ext cx="1313332" cy="533016"/>
          </a:xfrm>
          <a:prstGeom prst="rect">
            <a:avLst/>
          </a:prstGeom>
          <a:solidFill>
            <a:srgbClr val="85DF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0.34</a:t>
            </a: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194209" y="3019768"/>
            <a:ext cx="1826647" cy="54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งบลงทุน</a:t>
            </a:r>
            <a:endParaRPr lang="en-US" sz="2400" b="1" dirty="0" smtClean="0">
              <a:solidFill>
                <a:schemeClr val="tx1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2343588" y="3019768"/>
            <a:ext cx="1317809" cy="547200"/>
          </a:xfrm>
          <a:prstGeom prst="rect">
            <a:avLst/>
          </a:prstGeom>
          <a:solidFill>
            <a:srgbClr val="85DF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107.18</a:t>
            </a:r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5564065" y="3007069"/>
            <a:ext cx="1878941" cy="52517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12.40</a:t>
            </a:r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3975158" y="3010804"/>
            <a:ext cx="1313332" cy="533016"/>
          </a:xfrm>
          <a:prstGeom prst="rect">
            <a:avLst/>
          </a:prstGeom>
          <a:solidFill>
            <a:srgbClr val="85DF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68.01</a:t>
            </a: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194209" y="3772143"/>
            <a:ext cx="1826647" cy="54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งบอุดหนุน</a:t>
            </a:r>
            <a:endParaRPr lang="en-US" sz="2400" b="1" dirty="0" smtClean="0">
              <a:solidFill>
                <a:schemeClr val="tx1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2343588" y="3772143"/>
            <a:ext cx="1317809" cy="547200"/>
          </a:xfrm>
          <a:prstGeom prst="rect">
            <a:avLst/>
          </a:prstGeom>
          <a:solidFill>
            <a:srgbClr val="85DF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0.99</a:t>
            </a: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5564065" y="3759444"/>
            <a:ext cx="1878941" cy="52517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0.76</a:t>
            </a:r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7776944" y="3746744"/>
            <a:ext cx="1065306" cy="503152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77.17</a:t>
            </a:r>
          </a:p>
        </p:txBody>
      </p:sp>
      <p:sp>
        <p:nvSpPr>
          <p:cNvPr id="58" name="สี่เหลี่ยมผืนผ้า 57"/>
          <p:cNvSpPr/>
          <p:nvPr/>
        </p:nvSpPr>
        <p:spPr>
          <a:xfrm>
            <a:off x="3975158" y="3763179"/>
            <a:ext cx="1313332" cy="533016"/>
          </a:xfrm>
          <a:prstGeom prst="rect">
            <a:avLst/>
          </a:prstGeom>
          <a:solidFill>
            <a:srgbClr val="85DF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-</a:t>
            </a:r>
          </a:p>
        </p:txBody>
      </p:sp>
      <p:sp>
        <p:nvSpPr>
          <p:cNvPr id="59" name="สี่เหลี่ยมผืนผ้า 58"/>
          <p:cNvSpPr/>
          <p:nvPr/>
        </p:nvSpPr>
        <p:spPr>
          <a:xfrm>
            <a:off x="194209" y="4547668"/>
            <a:ext cx="1826647" cy="54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งบกลาง</a:t>
            </a:r>
            <a:endParaRPr lang="en-US" sz="2400" b="1" dirty="0" smtClean="0">
              <a:solidFill>
                <a:schemeClr val="tx1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60" name="สี่เหลี่ยมผืนผ้า 59"/>
          <p:cNvSpPr/>
          <p:nvPr/>
        </p:nvSpPr>
        <p:spPr>
          <a:xfrm>
            <a:off x="2343588" y="4547668"/>
            <a:ext cx="1317809" cy="547200"/>
          </a:xfrm>
          <a:prstGeom prst="rect">
            <a:avLst/>
          </a:prstGeom>
          <a:solidFill>
            <a:srgbClr val="85DF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70.53</a:t>
            </a:r>
          </a:p>
        </p:txBody>
      </p:sp>
      <p:sp>
        <p:nvSpPr>
          <p:cNvPr id="62" name="สี่เหลี่ยมผืนผ้า 61"/>
          <p:cNvSpPr/>
          <p:nvPr/>
        </p:nvSpPr>
        <p:spPr>
          <a:xfrm>
            <a:off x="5564065" y="4534969"/>
            <a:ext cx="1878941" cy="52517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70.53</a:t>
            </a:r>
          </a:p>
        </p:txBody>
      </p:sp>
      <p:sp>
        <p:nvSpPr>
          <p:cNvPr id="63" name="สี่เหลี่ยมผืนผ้า 62"/>
          <p:cNvSpPr/>
          <p:nvPr/>
        </p:nvSpPr>
        <p:spPr>
          <a:xfrm>
            <a:off x="7776944" y="4522269"/>
            <a:ext cx="1065306" cy="503152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100</a:t>
            </a:r>
          </a:p>
        </p:txBody>
      </p:sp>
      <p:sp>
        <p:nvSpPr>
          <p:cNvPr id="64" name="สี่เหลี่ยมผืนผ้า 63"/>
          <p:cNvSpPr/>
          <p:nvPr/>
        </p:nvSpPr>
        <p:spPr>
          <a:xfrm>
            <a:off x="3975158" y="4538704"/>
            <a:ext cx="1313332" cy="533016"/>
          </a:xfrm>
          <a:prstGeom prst="rect">
            <a:avLst/>
          </a:prstGeom>
          <a:solidFill>
            <a:srgbClr val="85DF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-</a:t>
            </a:r>
          </a:p>
        </p:txBody>
      </p:sp>
      <p:sp>
        <p:nvSpPr>
          <p:cNvPr id="65" name="สี่เหลี่ยมผืนผ้า 64"/>
          <p:cNvSpPr/>
          <p:nvPr/>
        </p:nvSpPr>
        <p:spPr>
          <a:xfrm>
            <a:off x="205784" y="5276893"/>
            <a:ext cx="1826647" cy="54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ภาพรวมจังหวัด</a:t>
            </a:r>
            <a:endParaRPr lang="en-US" sz="2400" b="1" dirty="0" smtClean="0">
              <a:solidFill>
                <a:schemeClr val="tx1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66" name="สี่เหลี่ยมผืนผ้า 65"/>
          <p:cNvSpPr/>
          <p:nvPr/>
        </p:nvSpPr>
        <p:spPr>
          <a:xfrm>
            <a:off x="2355163" y="5276893"/>
            <a:ext cx="1317809" cy="547200"/>
          </a:xfrm>
          <a:prstGeom prst="rect">
            <a:avLst/>
          </a:prstGeom>
          <a:solidFill>
            <a:srgbClr val="85DF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246.41</a:t>
            </a:r>
          </a:p>
        </p:txBody>
      </p:sp>
      <p:sp>
        <p:nvSpPr>
          <p:cNvPr id="70" name="สี่เหลี่ยมผืนผ้า 69"/>
          <p:cNvSpPr/>
          <p:nvPr/>
        </p:nvSpPr>
        <p:spPr>
          <a:xfrm>
            <a:off x="5575640" y="5264194"/>
            <a:ext cx="1878941" cy="52517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126.89</a:t>
            </a:r>
          </a:p>
        </p:txBody>
      </p:sp>
      <p:sp>
        <p:nvSpPr>
          <p:cNvPr id="72" name="สี่เหลี่ยมผืนผ้า 71"/>
          <p:cNvSpPr/>
          <p:nvPr/>
        </p:nvSpPr>
        <p:spPr>
          <a:xfrm>
            <a:off x="7788519" y="5251494"/>
            <a:ext cx="1065306" cy="503152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79.24</a:t>
            </a:r>
          </a:p>
        </p:txBody>
      </p:sp>
      <p:sp>
        <p:nvSpPr>
          <p:cNvPr id="73" name="สี่เหลี่ยมผืนผ้า 72"/>
          <p:cNvSpPr/>
          <p:nvPr/>
        </p:nvSpPr>
        <p:spPr>
          <a:xfrm>
            <a:off x="3986733" y="5267929"/>
            <a:ext cx="1313332" cy="533016"/>
          </a:xfrm>
          <a:prstGeom prst="rect">
            <a:avLst/>
          </a:prstGeom>
          <a:solidFill>
            <a:srgbClr val="85DF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68.36</a:t>
            </a:r>
          </a:p>
        </p:txBody>
      </p:sp>
      <p:sp>
        <p:nvSpPr>
          <p:cNvPr id="37" name="วงรี 36"/>
          <p:cNvSpPr/>
          <p:nvPr/>
        </p:nvSpPr>
        <p:spPr>
          <a:xfrm>
            <a:off x="7837080" y="5331672"/>
            <a:ext cx="1041721" cy="371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3" name="วงรี 82"/>
          <p:cNvSpPr/>
          <p:nvPr/>
        </p:nvSpPr>
        <p:spPr>
          <a:xfrm>
            <a:off x="6414694" y="5335868"/>
            <a:ext cx="1041721" cy="371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1" name="วงรี 80"/>
          <p:cNvSpPr/>
          <p:nvPr/>
        </p:nvSpPr>
        <p:spPr>
          <a:xfrm>
            <a:off x="6427578" y="2323874"/>
            <a:ext cx="1041721" cy="371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วงรี 75"/>
          <p:cNvSpPr/>
          <p:nvPr/>
        </p:nvSpPr>
        <p:spPr>
          <a:xfrm>
            <a:off x="7824194" y="3009974"/>
            <a:ext cx="1041721" cy="371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สี่เหลี่ยมผืนผ้า 51"/>
          <p:cNvSpPr/>
          <p:nvPr/>
        </p:nvSpPr>
        <p:spPr>
          <a:xfrm>
            <a:off x="3357554" y="3286124"/>
            <a:ext cx="2951545" cy="161525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ภาพรวมทุกงบ</a:t>
            </a:r>
          </a:p>
          <a:p>
            <a:pPr algn="ctr">
              <a:defRPr/>
            </a:pP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ร้อยละ 79.24</a:t>
            </a:r>
          </a:p>
        </p:txBody>
      </p:sp>
      <p:sp>
        <p:nvSpPr>
          <p:cNvPr id="79" name="วงรี 78"/>
          <p:cNvSpPr/>
          <p:nvPr/>
        </p:nvSpPr>
        <p:spPr>
          <a:xfrm>
            <a:off x="7816937" y="2262488"/>
            <a:ext cx="1041721" cy="371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0" name="วงรี 79"/>
          <p:cNvSpPr/>
          <p:nvPr/>
        </p:nvSpPr>
        <p:spPr>
          <a:xfrm>
            <a:off x="6550950" y="3004458"/>
            <a:ext cx="1010994" cy="4063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เมฆ 56"/>
          <p:cNvSpPr/>
          <p:nvPr/>
        </p:nvSpPr>
        <p:spPr>
          <a:xfrm>
            <a:off x="867681" y="5975495"/>
            <a:ext cx="7351534" cy="7628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หมายเหตุ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ผลการเบิกจ่ายเป็นไปตามเป้าหมาย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79759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6" grpId="0" animBg="1"/>
      <p:bldP spid="40" grpId="0" animBg="1"/>
      <p:bldP spid="49" grpId="0" animBg="1"/>
      <p:bldP spid="50" grpId="0" animBg="1"/>
      <p:bldP spid="43" grpId="0" animBg="1"/>
      <p:bldP spid="34" grpId="0" animBg="1"/>
      <p:bldP spid="38" grpId="0" animBg="1"/>
      <p:bldP spid="39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0" grpId="0" animBg="1"/>
      <p:bldP spid="72" grpId="0" animBg="1"/>
      <p:bldP spid="73" grpId="0" animBg="1"/>
      <p:bldP spid="37" grpId="0" animBg="1"/>
      <p:bldP spid="83" grpId="0" animBg="1"/>
      <p:bldP spid="81" grpId="0" animBg="1"/>
      <p:bldP spid="76" grpId="0" animBg="1"/>
      <p:bldP spid="79" grpId="0" animBg="1"/>
      <p:bldP spid="80" grpId="0" animBg="1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สี่เหลี่ยมผืนผ้า 41"/>
          <p:cNvSpPr/>
          <p:nvPr/>
        </p:nvSpPr>
        <p:spPr>
          <a:xfrm>
            <a:off x="1" y="1192192"/>
            <a:ext cx="9144000" cy="891251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2" descr="GFMIS_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34275" y="-1"/>
            <a:ext cx="1080000" cy="11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สี่เหลี่ยมผืนผ้า 25"/>
          <p:cNvSpPr/>
          <p:nvPr/>
        </p:nvSpPr>
        <p:spPr>
          <a:xfrm>
            <a:off x="196770" y="0"/>
            <a:ext cx="7858975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rgbClr val="3333FF"/>
              </a:solidFill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317500" y="1663875"/>
            <a:ext cx="1713006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cs typeface="FreesiaUPC" pitchFamily="34" charset="-34"/>
              </a:rPr>
              <a:t>รายการ</a:t>
            </a:r>
            <a:endParaRPr lang="th-TH" sz="2800" b="1" dirty="0">
              <a:solidFill>
                <a:schemeClr val="tx1"/>
              </a:solidFill>
              <a:cs typeface="FreesiaUPC" pitchFamily="34" charset="-34"/>
            </a:endParaRPr>
          </a:p>
        </p:txBody>
      </p:sp>
      <p:sp>
        <p:nvSpPr>
          <p:cNvPr id="67" name="สี่เหลี่ยมผืนผ้า 66"/>
          <p:cNvSpPr/>
          <p:nvPr/>
        </p:nvSpPr>
        <p:spPr>
          <a:xfrm>
            <a:off x="4967055" y="1625775"/>
            <a:ext cx="1882588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cs typeface="FreesiaUPC" pitchFamily="34" charset="-34"/>
              </a:rPr>
              <a:t>เบิกจ่าย</a:t>
            </a:r>
            <a:endParaRPr lang="th-TH" sz="2800" b="1" dirty="0">
              <a:solidFill>
                <a:schemeClr val="tx1"/>
              </a:solidFill>
              <a:cs typeface="FreesiaUPC" pitchFamily="34" charset="-34"/>
            </a:endParaRPr>
          </a:p>
        </p:txBody>
      </p:sp>
      <p:sp>
        <p:nvSpPr>
          <p:cNvPr id="68" name="สี่เหลี่ยมผืนผ้า 67"/>
          <p:cNvSpPr/>
          <p:nvPr/>
        </p:nvSpPr>
        <p:spPr>
          <a:xfrm>
            <a:off x="2232210" y="1638475"/>
            <a:ext cx="1532965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cs typeface="FreesiaUPC" pitchFamily="34" charset="-34"/>
              </a:rPr>
              <a:t>งบประมาณ</a:t>
            </a:r>
            <a:endParaRPr lang="th-TH" sz="2800" b="1" dirty="0">
              <a:solidFill>
                <a:schemeClr val="tx1"/>
              </a:solidFill>
              <a:cs typeface="FreesiaUPC" pitchFamily="34" charset="-34"/>
            </a:endParaRPr>
          </a:p>
        </p:txBody>
      </p:sp>
      <p:sp>
        <p:nvSpPr>
          <p:cNvPr id="69" name="สี่เหลี่ยมผืนผ้า 68"/>
          <p:cNvSpPr/>
          <p:nvPr/>
        </p:nvSpPr>
        <p:spPr>
          <a:xfrm>
            <a:off x="7847640" y="1585740"/>
            <a:ext cx="1314923" cy="382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cs typeface="FreesiaUPC" pitchFamily="34" charset="-34"/>
              </a:rPr>
              <a:t>ไม่รวมหนี้</a:t>
            </a:r>
            <a:endParaRPr lang="th-TH" sz="2800" b="1" dirty="0">
              <a:solidFill>
                <a:schemeClr val="tx1"/>
              </a:solidFill>
              <a:cs typeface="FreesiaUPC" pitchFamily="34" charset="-34"/>
            </a:endParaRPr>
          </a:p>
        </p:txBody>
      </p:sp>
      <p:sp>
        <p:nvSpPr>
          <p:cNvPr id="61" name="มนมุมสี่เหลี่ยมด้านทแยงมุม 60"/>
          <p:cNvSpPr/>
          <p:nvPr/>
        </p:nvSpPr>
        <p:spPr>
          <a:xfrm>
            <a:off x="0" y="0"/>
            <a:ext cx="8032830" cy="104172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การกันเงินไว้เบิกเหลื่อมปีภาพรวมจังหวัดกำแพงเพชร</a:t>
            </a:r>
          </a:p>
          <a:p>
            <a:r>
              <a:rPr lang="th-TH" sz="2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ณ วันที่</a:t>
            </a:r>
            <a:r>
              <a:rPr lang="en-US" sz="2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25 </a:t>
            </a:r>
            <a:r>
              <a:rPr lang="th-TH" sz="2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พฤษภาคม2558                                                                              (หน่วย </a:t>
            </a:r>
            <a:r>
              <a:rPr lang="en-US" sz="2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ล้านบาท)</a:t>
            </a:r>
            <a:endParaRPr lang="th-TH" sz="24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5" name="สี่เหลี่ยมผืนผ้า 74"/>
          <p:cNvSpPr/>
          <p:nvPr/>
        </p:nvSpPr>
        <p:spPr>
          <a:xfrm>
            <a:off x="3626314" y="1629511"/>
            <a:ext cx="1771229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cs typeface="FreesiaUPC" pitchFamily="34" charset="-34"/>
              </a:rPr>
              <a:t>ก่อหนี้</a:t>
            </a:r>
            <a:endParaRPr lang="th-TH" sz="2800" b="1" dirty="0">
              <a:solidFill>
                <a:schemeClr val="tx1"/>
              </a:solidFill>
              <a:cs typeface="FreesiaUPC" pitchFamily="34" charset="-34"/>
            </a:endParaRPr>
          </a:p>
        </p:txBody>
      </p:sp>
      <p:sp>
        <p:nvSpPr>
          <p:cNvPr id="84" name="สี่เหลี่ยมผืนผ้า 83"/>
          <p:cNvSpPr/>
          <p:nvPr/>
        </p:nvSpPr>
        <p:spPr>
          <a:xfrm>
            <a:off x="212077" y="2767111"/>
            <a:ext cx="1813948" cy="17531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dirty="0" err="1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สสจ.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      (</a:t>
            </a: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57)</a:t>
            </a:r>
            <a:endParaRPr lang="th-TH" sz="2800" dirty="0" smtClean="0">
              <a:solidFill>
                <a:schemeClr val="tx1"/>
              </a:solidFill>
              <a:latin typeface="Angsana New" pitchFamily="18" charset="-34"/>
              <a:cs typeface="FreesiaUPC" pitchFamily="34" charset="-34"/>
            </a:endParaRPr>
          </a:p>
          <a:p>
            <a:pPr algn="ctr">
              <a:buFontTx/>
              <a:buChar char="-"/>
              <a:defRPr/>
            </a:pP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th-TH" sz="2800" dirty="0" err="1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รพ.กพ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  (56)</a:t>
            </a:r>
          </a:p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                 (57)</a:t>
            </a:r>
          </a:p>
        </p:txBody>
      </p:sp>
      <p:sp>
        <p:nvSpPr>
          <p:cNvPr id="85" name="สี่เหลี่ยมผืนผ้า 84"/>
          <p:cNvSpPr/>
          <p:nvPr/>
        </p:nvSpPr>
        <p:spPr>
          <a:xfrm>
            <a:off x="2336057" y="2779809"/>
            <a:ext cx="1317809" cy="1744417"/>
          </a:xfrm>
          <a:prstGeom prst="rect">
            <a:avLst/>
          </a:prstGeom>
          <a:solidFill>
            <a:srgbClr val="85DF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800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41.48</a:t>
            </a:r>
          </a:p>
          <a:p>
            <a:pPr algn="r">
              <a:defRPr/>
            </a:pPr>
            <a:r>
              <a:rPr lang="en-US" sz="2800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33.16</a:t>
            </a:r>
          </a:p>
          <a:p>
            <a:pPr algn="r">
              <a:defRPr/>
            </a:pPr>
            <a:r>
              <a:rPr lang="en-US" sz="2800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18.62</a:t>
            </a:r>
          </a:p>
        </p:txBody>
      </p:sp>
      <p:sp>
        <p:nvSpPr>
          <p:cNvPr id="87" name="สี่เหลี่ยมผืนผ้า 86"/>
          <p:cNvSpPr/>
          <p:nvPr/>
        </p:nvSpPr>
        <p:spPr>
          <a:xfrm>
            <a:off x="8020819" y="2778685"/>
            <a:ext cx="1065306" cy="1761058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2800" dirty="0" smtClean="0">
              <a:solidFill>
                <a:schemeClr val="tx1"/>
              </a:solidFill>
              <a:latin typeface="Angsana New" pitchFamily="18" charset="-34"/>
              <a:cs typeface="FreesiaUPC" pitchFamily="34" charset="-34"/>
            </a:endParaRPr>
          </a:p>
          <a:p>
            <a:pPr algn="r">
              <a:defRPr/>
            </a:pP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100.00</a:t>
            </a:r>
          </a:p>
          <a:p>
            <a:pPr algn="r">
              <a:defRPr/>
            </a:pP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100.00</a:t>
            </a:r>
          </a:p>
          <a:p>
            <a:pPr algn="r">
              <a:defRPr/>
            </a:pP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-</a:t>
            </a:r>
          </a:p>
          <a:p>
            <a:pPr algn="r">
              <a:defRPr/>
            </a:pPr>
            <a:endParaRPr lang="en-US" sz="2800" dirty="0" smtClean="0">
              <a:solidFill>
                <a:schemeClr val="tx1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89" name="สี่เหลี่ยมผืนผ้า 88"/>
          <p:cNvSpPr/>
          <p:nvPr/>
        </p:nvSpPr>
        <p:spPr>
          <a:xfrm>
            <a:off x="3782432" y="2782421"/>
            <a:ext cx="1313332" cy="1766432"/>
          </a:xfrm>
          <a:prstGeom prst="rect">
            <a:avLst/>
          </a:prstGeom>
          <a:solidFill>
            <a:srgbClr val="D4DD6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2800" dirty="0" smtClean="0">
              <a:solidFill>
                <a:srgbClr val="030371"/>
              </a:solidFill>
              <a:latin typeface="Angsana New" pitchFamily="18" charset="-34"/>
              <a:cs typeface="FreesiaUPC" pitchFamily="34" charset="-34"/>
            </a:endParaRPr>
          </a:p>
          <a:p>
            <a:pPr algn="r">
              <a:defRPr/>
            </a:pPr>
            <a:endParaRPr lang="en-US" sz="2800" dirty="0" smtClean="0">
              <a:solidFill>
                <a:srgbClr val="030371"/>
              </a:solidFill>
              <a:latin typeface="Angsana New" pitchFamily="18" charset="-34"/>
              <a:cs typeface="FreesiaUPC" pitchFamily="34" charset="-34"/>
            </a:endParaRPr>
          </a:p>
          <a:p>
            <a:pPr algn="r">
              <a:defRPr/>
            </a:pPr>
            <a:r>
              <a:rPr lang="en-US" sz="2800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18.62</a:t>
            </a: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5208084" y="2784345"/>
            <a:ext cx="1313332" cy="17664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800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41.48</a:t>
            </a:r>
          </a:p>
          <a:p>
            <a:pPr algn="r">
              <a:defRPr/>
            </a:pPr>
            <a:r>
              <a:rPr lang="en-US" sz="2800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33.16</a:t>
            </a:r>
          </a:p>
          <a:p>
            <a:pPr algn="r">
              <a:defRPr/>
            </a:pPr>
            <a:r>
              <a:rPr lang="en-US" sz="2800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-</a:t>
            </a: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6608583" y="2772775"/>
            <a:ext cx="1313332" cy="1766432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800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100.00</a:t>
            </a:r>
          </a:p>
          <a:p>
            <a:pPr algn="r">
              <a:defRPr/>
            </a:pPr>
            <a:r>
              <a:rPr lang="en-US" sz="2800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100.00</a:t>
            </a:r>
          </a:p>
          <a:p>
            <a:pPr algn="r">
              <a:defRPr/>
            </a:pPr>
            <a:r>
              <a:rPr lang="en-US" sz="2800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100.00</a:t>
            </a: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6276955" y="1616125"/>
            <a:ext cx="1882588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cs typeface="FreesiaUPC" pitchFamily="34" charset="-34"/>
              </a:rPr>
              <a:t>รวมก่อหนี้</a:t>
            </a:r>
            <a:endParaRPr lang="th-TH" sz="2800" b="1" dirty="0">
              <a:solidFill>
                <a:schemeClr val="tx1"/>
              </a:solidFill>
              <a:cs typeface="FreesiaUPC" pitchFamily="34" charset="-34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7440522" y="1217265"/>
            <a:ext cx="1075766" cy="382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cs typeface="FreesiaUPC" pitchFamily="34" charset="-34"/>
              </a:rPr>
              <a:t>ร้อยละ</a:t>
            </a:r>
            <a:endParaRPr lang="th-TH" sz="2800" b="1" dirty="0">
              <a:solidFill>
                <a:schemeClr val="tx1"/>
              </a:solidFill>
              <a:cs typeface="FreesiaUPC" pitchFamily="34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214002" y="2190286"/>
            <a:ext cx="1813948" cy="453124"/>
          </a:xfrm>
          <a:prstGeom prst="rect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เงินกันไว้เบิก</a:t>
            </a: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2337982" y="2202985"/>
            <a:ext cx="1317809" cy="450874"/>
          </a:xfrm>
          <a:prstGeom prst="rect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800" b="1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93.27</a:t>
            </a:r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8022744" y="2201859"/>
            <a:ext cx="1065306" cy="455175"/>
          </a:xfrm>
          <a:prstGeom prst="rect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79.83.00</a:t>
            </a: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3784357" y="2205596"/>
            <a:ext cx="1313332" cy="456564"/>
          </a:xfrm>
          <a:prstGeom prst="rect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800" b="1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18.62</a:t>
            </a:r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5210009" y="2207520"/>
            <a:ext cx="1313332" cy="456564"/>
          </a:xfrm>
          <a:prstGeom prst="rect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800" b="1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74.64</a:t>
            </a: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6610508" y="2195950"/>
            <a:ext cx="1313332" cy="456564"/>
          </a:xfrm>
          <a:prstGeom prst="rect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800" b="1" dirty="0" smtClean="0">
                <a:solidFill>
                  <a:srgbClr val="030371"/>
                </a:solidFill>
                <a:latin typeface="Angsana New" pitchFamily="18" charset="-34"/>
                <a:cs typeface="FreesiaUPC" pitchFamily="34" charset="-34"/>
              </a:rPr>
              <a:t>100.00</a:t>
            </a:r>
          </a:p>
        </p:txBody>
      </p:sp>
      <p:sp>
        <p:nvSpPr>
          <p:cNvPr id="25" name="วงรี 24"/>
          <p:cNvSpPr/>
          <p:nvPr/>
        </p:nvSpPr>
        <p:spPr>
          <a:xfrm>
            <a:off x="6909769" y="2243838"/>
            <a:ext cx="1041721" cy="371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วงรี 26"/>
          <p:cNvSpPr/>
          <p:nvPr/>
        </p:nvSpPr>
        <p:spPr>
          <a:xfrm>
            <a:off x="8044119" y="2243838"/>
            <a:ext cx="1041721" cy="371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เมฆ 27"/>
          <p:cNvSpPr/>
          <p:nvPr/>
        </p:nvSpPr>
        <p:spPr>
          <a:xfrm>
            <a:off x="212077" y="5220585"/>
            <a:ext cx="6517112" cy="100737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เบิกจ่ายรวมก่อหนี้ผูกพันได้ร้อยละ 100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3482496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th-TH" sz="53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งบลงทุน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งบประมาณรายจ่ายประจำปีงบประมาณ 2558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387903" y="1556792"/>
          <a:ext cx="8368194" cy="3304781"/>
        </p:xfrm>
        <a:graphic>
          <a:graphicData uri="http://schemas.openxmlformats.org/drawingml/2006/table">
            <a:tbl>
              <a:tblPr/>
              <a:tblGrid>
                <a:gridCol w="688201"/>
                <a:gridCol w="971580"/>
                <a:gridCol w="824495"/>
                <a:gridCol w="1424532"/>
                <a:gridCol w="1274762"/>
                <a:gridCol w="1160767"/>
                <a:gridCol w="926331"/>
                <a:gridCol w="1097526"/>
              </a:tblGrid>
              <a:tr h="9372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รายการ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จัดสรร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จัดซื้อ/จัดจ้าง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เหลือจ่าย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ก่อหนี้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ก่อหนี้ร้อยละ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(รายการ)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(บาท)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(บาท)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(บาท)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(รายการ)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0934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สิ่งก่อสร้าง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119,688,900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85,325,000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3,363,900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90.90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48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ครุภัณฑ์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7,491,000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7,393,000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98,000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9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127,179,900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92,718,000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3,461,900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95.45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33518" y="5157192"/>
            <a:ext cx="867696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หมายเหตุ** สิ่งก่อสร้างรายการ อาคารตึกคลอดและสูติกรรม</a:t>
            </a:r>
            <a:r>
              <a:rPr kumimoji="0" lang="th-T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รพ.ขาณุวรลักษบุรี วงเงิน 31,000,000บาท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ea typeface="+mj-ea"/>
                <a:cs typeface="TH SarabunPSK" pitchFamily="34" charset="-34"/>
              </a:rPr>
              <a:t>               </a:t>
            </a:r>
            <a:r>
              <a:rPr kumimoji="0" lang="th-T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อยู่ระหว่างการประกวดราคาครั้งที่ 3  คาดว่าจะเสนอราคา (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e-Auction</a:t>
            </a:r>
            <a:r>
              <a:rPr kumimoji="0" lang="th-T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  ในวันที่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 smtClean="0">
                <a:latin typeface="TH SarabunPSK" pitchFamily="34" charset="-34"/>
                <a:ea typeface="+mj-ea"/>
                <a:cs typeface="TH SarabunPSK" pitchFamily="34" charset="-34"/>
              </a:rPr>
              <a:t>                </a:t>
            </a:r>
            <a:r>
              <a:rPr kumimoji="0" lang="th-T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21 กรกฎาคม 2558</a:t>
            </a:r>
            <a:endParaRPr kumimoji="0" lang="th-TH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14366" y="71414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53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งบลงทุน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งบกระตุ้นเศรษฐกิจประจำปีงบประมาณ 2558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402932"/>
              </p:ext>
            </p:extLst>
          </p:nvPr>
        </p:nvGraphicFramePr>
        <p:xfrm>
          <a:off x="387903" y="1628800"/>
          <a:ext cx="8368194" cy="3304781"/>
        </p:xfrm>
        <a:graphic>
          <a:graphicData uri="http://schemas.openxmlformats.org/drawingml/2006/table">
            <a:tbl>
              <a:tblPr/>
              <a:tblGrid>
                <a:gridCol w="688201"/>
                <a:gridCol w="971580"/>
                <a:gridCol w="824495"/>
                <a:gridCol w="1424532"/>
                <a:gridCol w="1274762"/>
                <a:gridCol w="1115518"/>
                <a:gridCol w="971580"/>
                <a:gridCol w="1097526"/>
              </a:tblGrid>
              <a:tr h="9372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รายการ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จัดสรร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จัดซื้อ/จัดจ้าง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เหลือจ่าย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ก่อหนี้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ก่อหนี้ร้อยละ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(รายการ)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(บาท)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(บาท)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(บาท)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(รายการ)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0934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สิ่งก่อสร้าง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12,296,600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987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217,600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91.66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48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ครุภัณฑ์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7,200,000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7,172,000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28,000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9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26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19,496,600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,1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59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245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96.15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33518" y="5229200"/>
            <a:ext cx="867696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หมายเหตุ** สิ่งก่อสร้างรายการ บ้านพักข้าราชการระดับ 5-6 วงเงิน</a:t>
            </a:r>
            <a:r>
              <a:rPr kumimoji="0" lang="th-T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1,091,900 บาท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noProof="0" dirty="0" smtClean="0">
                <a:latin typeface="TH SarabunPSK" pitchFamily="34" charset="-34"/>
                <a:ea typeface="+mj-ea"/>
                <a:cs typeface="TH SarabunPSK" pitchFamily="34" charset="-34"/>
              </a:rPr>
              <a:t>               ของ </a:t>
            </a:r>
            <a:r>
              <a:rPr kumimoji="0" lang="th-T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รพ.สต.ป่าคา  ส่งคืนเงินเนื่องจากกรมป่าไม้ไม่อนุญาตให้ก่อสร้าง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latin typeface="TH SarabunIT๙" pitchFamily="34" charset="-34"/>
                <a:ea typeface="+mj-ea"/>
                <a:cs typeface="TH SarabunIT๙" pitchFamily="34" charset="-34"/>
              </a:rPr>
              <a:t> </a:t>
            </a:r>
            <a:r>
              <a:rPr lang="th-TH" sz="2400" dirty="0" smtClean="0">
                <a:latin typeface="TH SarabunIT๙" pitchFamily="34" charset="-34"/>
                <a:ea typeface="+mj-ea"/>
                <a:cs typeface="TH SarabunIT๙" pitchFamily="34" charset="-34"/>
              </a:rPr>
              <a:t>               </a:t>
            </a:r>
            <a:endParaRPr kumimoji="0" lang="th-TH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lum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5072066" y="142852"/>
              <a:ext cx="1008112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 จ.สุโขทัย</a:t>
              </a:r>
              <a:endPara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7072330" y="1500174"/>
              <a:ext cx="148423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 จ.พิษณุโลก</a:t>
              </a:r>
              <a:endPara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2071670" y="1357298"/>
              <a:ext cx="95377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 จ.ตาก</a:t>
              </a:r>
              <a:endPara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7715272" y="3071810"/>
              <a:ext cx="93610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th-TH" sz="2400" dirty="0" smtClean="0">
                  <a:solidFill>
                    <a:prstClr val="black"/>
                  </a:solidFill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 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จ.พิจิตร</a:t>
              </a:r>
              <a:endPara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5214942" y="6357958"/>
              <a:ext cx="150076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th-TH" sz="2400" dirty="0" smtClean="0">
                  <a:solidFill>
                    <a:prstClr val="black"/>
                  </a:solidFill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 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จ.นครสวรรค์</a:t>
              </a:r>
              <a:endPara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214282" y="4071942"/>
              <a:ext cx="95377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พม่า</a:t>
              </a:r>
              <a:endPara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9" name="กลุ่ม 18"/>
          <p:cNvGrpSpPr/>
          <p:nvPr/>
        </p:nvGrpSpPr>
        <p:grpSpPr>
          <a:xfrm>
            <a:off x="-32" y="-24"/>
            <a:ext cx="9144064" cy="6858048"/>
            <a:chOff x="-32" y="-24"/>
            <a:chExt cx="9144064" cy="6858048"/>
          </a:xfrm>
        </p:grpSpPr>
        <p:sp>
          <p:nvSpPr>
            <p:cNvPr id="12" name="สี่เหลี่ยมมุมมน 6"/>
            <p:cNvSpPr/>
            <p:nvPr/>
          </p:nvSpPr>
          <p:spPr>
            <a:xfrm>
              <a:off x="-32" y="-24"/>
              <a:ext cx="3071834" cy="2500330"/>
            </a:xfrm>
            <a:prstGeom prst="roundRect">
              <a:avLst>
                <a:gd name="adj" fmla="val 5992"/>
              </a:avLst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th-TH" sz="32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การแบ่งเขตปกครอง</a:t>
              </a:r>
            </a:p>
            <a:p>
              <a:pPr>
                <a:buFontTx/>
                <a:buChar char="-"/>
                <a:defRPr/>
              </a:pP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</a:t>
              </a:r>
              <a:r>
                <a:rPr lang="en-US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11 </a:t>
              </a: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อำเภอ</a:t>
              </a:r>
            </a:p>
            <a:p>
              <a:pPr>
                <a:buFontTx/>
                <a:buChar char="-"/>
                <a:defRPr/>
              </a:pP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</a:t>
              </a:r>
              <a:r>
                <a:rPr lang="en-US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78 </a:t>
              </a: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ตำบล</a:t>
              </a:r>
            </a:p>
            <a:p>
              <a:pPr>
                <a:buFontTx/>
                <a:buChar char="-"/>
                <a:defRPr/>
              </a:pP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</a:t>
              </a:r>
              <a:r>
                <a:rPr lang="en-US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956  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หมู่บ้าน/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27 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ชุมชน</a:t>
              </a: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เมือง</a:t>
              </a:r>
            </a:p>
            <a:p>
              <a:pPr>
                <a:buFontTx/>
                <a:buChar char="-"/>
                <a:defRPr/>
              </a:pP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25 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เทศบาล(3 ทม./22 </a:t>
              </a:r>
              <a:r>
                <a:rPr lang="th-TH" sz="2400" b="1" dirty="0" err="1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ทต.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)</a:t>
              </a:r>
              <a:endPara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>
                <a:buFontTx/>
                <a:buChar char="-"/>
                <a:defRPr/>
              </a:pP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64 </a:t>
              </a:r>
              <a:r>
                <a:rPr lang="th-TH" sz="2400" b="1" dirty="0" err="1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อบต.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/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1 </a:t>
              </a:r>
              <a:r>
                <a:rPr lang="th-TH" sz="2400" b="1" dirty="0" err="1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อบจ.</a:t>
              </a:r>
              <a:endPara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AutoShape 69"/>
            <p:cNvSpPr>
              <a:spLocks noChangeArrowheads="1"/>
            </p:cNvSpPr>
            <p:nvPr/>
          </p:nvSpPr>
          <p:spPr bwMode="gray">
            <a:xfrm>
              <a:off x="-32" y="4714884"/>
              <a:ext cx="3041340" cy="2143140"/>
            </a:xfrm>
            <a:prstGeom prst="roundRect">
              <a:avLst>
                <a:gd name="adj" fmla="val 3481"/>
              </a:avLst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 eaLnBrk="0" hangingPunct="0">
                <a:defRPr/>
              </a:pPr>
              <a:r>
                <a:rPr lang="th-TH" sz="32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ประชากร </a:t>
              </a:r>
              <a:r>
                <a:rPr lang="en-US" sz="32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728,631  </a:t>
              </a:r>
              <a:r>
                <a:rPr lang="th-TH" sz="32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คน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( 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1% 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ของ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POP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ประเทศ )</a:t>
              </a: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บ้าน  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253,170 </a:t>
              </a: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หลังคา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เรือน</a:t>
              </a:r>
            </a:p>
            <a:p>
              <a:pPr algn="ctr" eaLnBrk="0" hangingPunct="0"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เฉลี่ย 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3 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คนต่อหลัง</a:t>
              </a:r>
            </a:p>
            <a:p>
              <a:pPr algn="ctr" eaLnBrk="0" hangingPunct="0"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ประชากรสูงอายุ 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=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13.73 % 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</a:br>
              <a:endPara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AutoShape 69"/>
            <p:cNvSpPr>
              <a:spLocks noChangeArrowheads="1"/>
            </p:cNvSpPr>
            <p:nvPr/>
          </p:nvSpPr>
          <p:spPr bwMode="gray">
            <a:xfrm>
              <a:off x="5929322" y="4796582"/>
              <a:ext cx="3214710" cy="2061442"/>
            </a:xfrm>
            <a:prstGeom prst="roundRect">
              <a:avLst>
                <a:gd name="adj" fmla="val 6028"/>
              </a:avLst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 eaLnBrk="0" hangingPunct="0">
                <a:defRPr/>
              </a:pPr>
              <a:r>
                <a:rPr lang="th-TH" sz="32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พื้นที่ </a:t>
              </a:r>
              <a:r>
                <a:rPr lang="en-US" sz="32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8,600 </a:t>
              </a:r>
              <a:r>
                <a:rPr lang="th-TH" sz="3200" b="1" dirty="0" err="1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ตร.</a:t>
              </a:r>
              <a:r>
                <a:rPr lang="th-TH" sz="32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กิโลเมตร</a:t>
              </a:r>
              <a:r>
                <a:rPr lang="en-US" sz="32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sz="32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(1.7% 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ของประเทศ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)</a:t>
              </a:r>
            </a:p>
            <a:p>
              <a:pPr eaLnBrk="0" hangingPunct="0">
                <a:defRPr/>
              </a:pP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 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เกษตร  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   60 %</a:t>
              </a:r>
            </a:p>
            <a:p>
              <a:pPr eaLnBrk="0" hangingPunct="0">
                <a:defRPr/>
              </a:pP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 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ป่าไม้        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22 %</a:t>
              </a:r>
            </a:p>
            <a:p>
              <a:pPr eaLnBrk="0" hangingPunct="0">
                <a:defRPr/>
              </a:pP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 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ที่อยู่อาศัย  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18 %</a:t>
              </a:r>
              <a:endPara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6" name="AutoShape 69"/>
            <p:cNvSpPr>
              <a:spLocks noChangeArrowheads="1"/>
            </p:cNvSpPr>
            <p:nvPr/>
          </p:nvSpPr>
          <p:spPr bwMode="gray">
            <a:xfrm>
              <a:off x="5857884" y="-24"/>
              <a:ext cx="3286148" cy="2357454"/>
            </a:xfrm>
            <a:prstGeom prst="roundRect">
              <a:avLst>
                <a:gd name="adj" fmla="val 6028"/>
              </a:avLst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/>
            <a:lstStyle/>
            <a:p>
              <a:pPr eaLnBrk="0" hangingPunct="0">
                <a:defRPr/>
              </a:pPr>
              <a:r>
                <a:rPr lang="en-US" sz="28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GPP 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อันดับ </a:t>
              </a:r>
              <a:r>
                <a:rPr lang="en-US" sz="28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2 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ของเหนือ</a:t>
              </a:r>
              <a:r>
                <a:rPr lang="en-US" sz="28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ปี </a:t>
              </a:r>
              <a:r>
                <a:rPr lang="en-US" sz="28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55)</a:t>
              </a:r>
              <a:endPara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eaLnBrk="0" hangingPunct="0"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  ภาคเกษตร 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20% </a:t>
              </a: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  อุตสาหกรรม 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52% </a:t>
              </a:r>
            </a:p>
            <a:p>
              <a:pPr eaLnBrk="0" hangingPunct="0">
                <a:defRPr/>
              </a:pP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  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(20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%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เป็นอุตสาหกรรมเกษตร)</a:t>
              </a:r>
              <a:endParaRPr lang="th-TH" sz="2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eaLnBrk="0" hangingPunct="0"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  การท่องเที่ยว  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11.7%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 </a:t>
              </a:r>
            </a:p>
            <a:p>
              <a:pPr eaLnBrk="0" hangingPunct="0"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</a:br>
              <a:endPara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สี่เหลี่ยมมุมมน 7"/>
            <p:cNvSpPr/>
            <p:nvPr/>
          </p:nvSpPr>
          <p:spPr>
            <a:xfrm>
              <a:off x="6099494" y="455900"/>
              <a:ext cx="1857388" cy="428628"/>
            </a:xfrm>
            <a:prstGeom prst="roundRect">
              <a:avLst>
                <a:gd name="adj" fmla="val 9895"/>
              </a:avLst>
            </a:prstGeom>
            <a:noFill/>
            <a:ln w="38100" cap="flat" cmpd="sng" algn="ctr">
              <a:solidFill>
                <a:srgbClr val="FF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h-TH" kern="0">
                <a:solidFill>
                  <a:sysClr val="window" lastClr="FFFFFF"/>
                </a:solidFill>
                <a:latin typeface="Tw Cen MT"/>
                <a:cs typeface="FreesiaUPC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-32" y="26235"/>
            <a:ext cx="8888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โครงสร้างประชากร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972371"/>
            <a:ext cx="1928826" cy="742117"/>
          </a:xfrm>
          <a:prstGeom prst="round2Same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2548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9322" y="944634"/>
            <a:ext cx="1928826" cy="742117"/>
          </a:xfrm>
          <a:prstGeom prst="round2Same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2557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5143472" y="5332688"/>
            <a:ext cx="4000528" cy="50006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ชาย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362,217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คน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|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หญิง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367,305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คน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0" y="5357826"/>
            <a:ext cx="3772678" cy="50006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ชาย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362,233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คน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|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หญิง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366,032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คน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23"/>
          <p:cNvGrpSpPr/>
          <p:nvPr/>
        </p:nvGrpSpPr>
        <p:grpSpPr>
          <a:xfrm>
            <a:off x="62492" y="5877272"/>
            <a:ext cx="9081508" cy="842649"/>
            <a:chOff x="107154" y="5820441"/>
            <a:chExt cx="9081508" cy="842649"/>
          </a:xfrm>
        </p:grpSpPr>
        <p:sp>
          <p:nvSpPr>
            <p:cNvPr id="16" name="สี่เหลี่ยมมุมมน 15"/>
            <p:cNvSpPr/>
            <p:nvPr/>
          </p:nvSpPr>
          <p:spPr>
            <a:xfrm>
              <a:off x="4932544" y="5877271"/>
              <a:ext cx="4184648" cy="781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7" name="สี่เหลี่ยมมุมมน 16"/>
            <p:cNvSpPr/>
            <p:nvPr/>
          </p:nvSpPr>
          <p:spPr>
            <a:xfrm>
              <a:off x="113816" y="5880982"/>
              <a:ext cx="4184648" cy="7627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51128" y="5820441"/>
              <a:ext cx="3637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h-TH" sz="24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วัยเด็ก </a:t>
              </a:r>
              <a:r>
                <a:rPr lang="en-US" sz="24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18.39 %   </a:t>
              </a:r>
              <a:r>
                <a:rPr lang="th-TH" sz="24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  วัยแรงงาน </a:t>
              </a:r>
              <a:r>
                <a:rPr lang="en-US" sz="24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67.01%</a:t>
              </a:r>
              <a:endPara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7008" y="6180481"/>
              <a:ext cx="37016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h-TH" sz="24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 สูงอายุ </a:t>
              </a:r>
              <a:r>
                <a:rPr lang="en-US" sz="24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14.60 %    </a:t>
              </a:r>
              <a:r>
                <a:rPr lang="th-TH" sz="24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ภาระพึ่งพิง </a:t>
              </a:r>
              <a:r>
                <a:rPr lang="en-US" sz="24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49.22%</a:t>
              </a:r>
              <a:endPara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สี่เหลี่ยมมุมมน 19"/>
            <p:cNvSpPr/>
            <p:nvPr/>
          </p:nvSpPr>
          <p:spPr>
            <a:xfrm>
              <a:off x="3681096" y="5877272"/>
              <a:ext cx="1643074" cy="785818"/>
            </a:xfrm>
            <a:prstGeom prst="roundRect">
              <a:avLst>
                <a:gd name="adj" fmla="val 10775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สัดส่วน</a:t>
              </a:r>
              <a:endPara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7156" y="5877272"/>
              <a:ext cx="3430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h-TH" sz="24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วัยเด็ก </a:t>
              </a:r>
              <a:r>
                <a:rPr lang="en-US" sz="2400" b="1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21.01%   </a:t>
              </a:r>
              <a:r>
                <a:rPr lang="th-TH" sz="24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วัยแรงงาน </a:t>
              </a:r>
              <a:r>
                <a:rPr lang="en-US" sz="24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68.84%</a:t>
              </a:r>
              <a:endPara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7154" y="6180481"/>
              <a:ext cx="3425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h-TH" sz="24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สูงอายุ </a:t>
              </a:r>
              <a:r>
                <a:rPr lang="en-US" sz="24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10.15%  </a:t>
              </a:r>
              <a:r>
                <a:rPr lang="th-TH" sz="24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ภาระพึ่งพิง </a:t>
              </a:r>
              <a:r>
                <a:rPr lang="en-US" sz="24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46.27%</a:t>
              </a:r>
              <a:endPara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7" name="รูปหกเหลี่ยม 9"/>
          <p:cNvSpPr/>
          <p:nvPr/>
        </p:nvSpPr>
        <p:spPr>
          <a:xfrm>
            <a:off x="3643306" y="5286388"/>
            <a:ext cx="1598400" cy="571504"/>
          </a:xfrm>
          <a:prstGeom prst="roundRect">
            <a:avLst>
              <a:gd name="adj" fmla="val 8566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ประชากร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" name="กลุ่ม 31"/>
          <p:cNvGrpSpPr/>
          <p:nvPr/>
        </p:nvGrpSpPr>
        <p:grpSpPr>
          <a:xfrm>
            <a:off x="5214942" y="6219614"/>
            <a:ext cx="3929058" cy="428628"/>
            <a:chOff x="5214942" y="6219614"/>
            <a:chExt cx="3929058" cy="428628"/>
          </a:xfrm>
        </p:grpSpPr>
        <p:sp>
          <p:nvSpPr>
            <p:cNvPr id="40" name="ลูกศรขึ้น 39"/>
            <p:cNvSpPr/>
            <p:nvPr/>
          </p:nvSpPr>
          <p:spPr>
            <a:xfrm>
              <a:off x="5357818" y="6286520"/>
              <a:ext cx="214314" cy="214314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ลูกศรขึ้น 40"/>
            <p:cNvSpPr/>
            <p:nvPr/>
          </p:nvSpPr>
          <p:spPr>
            <a:xfrm>
              <a:off x="7072330" y="6286520"/>
              <a:ext cx="214314" cy="214314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สี่เหลี่ยมมุมมน 27"/>
            <p:cNvSpPr/>
            <p:nvPr/>
          </p:nvSpPr>
          <p:spPr bwMode="auto">
            <a:xfrm>
              <a:off x="5214942" y="6219614"/>
              <a:ext cx="3929058" cy="428628"/>
            </a:xfrm>
            <a:prstGeom prst="roundRect">
              <a:avLst>
                <a:gd name="adj" fmla="val 9895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kern="0">
                <a:solidFill>
                  <a:sysClr val="window" lastClr="FFFFFF"/>
                </a:solidFill>
                <a:latin typeface="Tw Cen MT"/>
                <a:cs typeface="FreesiaUPC"/>
              </a:endParaRPr>
            </a:p>
          </p:txBody>
        </p:sp>
      </p:grpSp>
      <p:pic>
        <p:nvPicPr>
          <p:cNvPr id="4" name="Picture 2" descr="D:\@ตรวจราชการ2558\Inspect.1-58\Piramid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4427984" cy="3600400"/>
          </a:xfrm>
          <a:prstGeom prst="rect">
            <a:avLst/>
          </a:prstGeom>
          <a:noFill/>
        </p:spPr>
      </p:pic>
      <p:sp>
        <p:nvSpPr>
          <p:cNvPr id="35" name="Rectangle 29"/>
          <p:cNvSpPr/>
          <p:nvPr/>
        </p:nvSpPr>
        <p:spPr>
          <a:xfrm>
            <a:off x="8172400" y="1844824"/>
            <a:ext cx="72008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หญิง</a:t>
            </a:r>
            <a:endParaRPr lang="th-TH" sz="2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Rectangle 24"/>
          <p:cNvSpPr/>
          <p:nvPr/>
        </p:nvSpPr>
        <p:spPr>
          <a:xfrm>
            <a:off x="5364088" y="1844824"/>
            <a:ext cx="72008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ชาย</a:t>
            </a:r>
            <a:endParaRPr lang="th-TH" sz="2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9" name="Picture 2" descr="D:\@ตรวจราชการ2558\Inspect.1-58\piramid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644008" cy="3528392"/>
          </a:xfrm>
          <a:prstGeom prst="rect">
            <a:avLst/>
          </a:prstGeom>
          <a:noFill/>
        </p:spPr>
      </p:pic>
      <p:pic>
        <p:nvPicPr>
          <p:cNvPr id="31" name="Picture 2" descr="D:\@ตรวจราชการ57\@เตรียมรูปเล่ม_ข้อมูลส่วนต้น57\ช่วงอาย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628800"/>
            <a:ext cx="587117" cy="3187208"/>
          </a:xfrm>
          <a:prstGeom prst="rect">
            <a:avLst/>
          </a:prstGeom>
          <a:noFill/>
        </p:spPr>
      </p:pic>
      <p:cxnSp>
        <p:nvCxnSpPr>
          <p:cNvPr id="32" name="Straight Connector 28"/>
          <p:cNvCxnSpPr/>
          <p:nvPr/>
        </p:nvCxnSpPr>
        <p:spPr>
          <a:xfrm>
            <a:off x="71406" y="2564904"/>
            <a:ext cx="8990707" cy="1082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4"/>
          <p:cNvSpPr/>
          <p:nvPr/>
        </p:nvSpPr>
        <p:spPr>
          <a:xfrm>
            <a:off x="683568" y="1772816"/>
            <a:ext cx="72008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ชาย</a:t>
            </a:r>
            <a:endParaRPr lang="th-TH" sz="2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Rectangle 29"/>
          <p:cNvSpPr/>
          <p:nvPr/>
        </p:nvSpPr>
        <p:spPr>
          <a:xfrm>
            <a:off x="3563888" y="1772816"/>
            <a:ext cx="72008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หญิง</a:t>
            </a:r>
            <a:endParaRPr lang="th-TH" sz="2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0971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-32" y="1578106"/>
            <a:ext cx="6215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อายุคาดเฉลี่ย (</a:t>
            </a:r>
            <a:r>
              <a:rPr lang="en-US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Life </a:t>
            </a:r>
            <a:r>
              <a:rPr lang="en-US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Expectancy</a:t>
            </a:r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00100" y="-24"/>
            <a:ext cx="68580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สถานะสุขภาพของประชาชน</a:t>
            </a:r>
            <a:endParaRPr lang="th-TH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410982"/>
              </p:ext>
            </p:extLst>
          </p:nvPr>
        </p:nvGraphicFramePr>
        <p:xfrm>
          <a:off x="0" y="2590800"/>
          <a:ext cx="9144000" cy="2743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4811"/>
                <a:gridCol w="1179875"/>
                <a:gridCol w="1032391"/>
                <a:gridCol w="884923"/>
                <a:gridCol w="1143000"/>
                <a:gridCol w="1143000"/>
                <a:gridCol w="1143000"/>
                <a:gridCol w="1143000"/>
              </a:tblGrid>
              <a:tr h="45720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</a:t>
                      </a:r>
                      <a:endParaRPr lang="th-TH" sz="2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เมื่อแรกเกิด</a:t>
                      </a:r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kumimoji="0" lang="en-US" sz="2400" b="1" kern="120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(E</a:t>
                      </a:r>
                      <a:r>
                        <a:rPr kumimoji="0" lang="en-US" sz="24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r>
                        <a:rPr kumimoji="0" lang="en-US" sz="2400" b="1" kern="120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4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ที่อายุ</a:t>
                      </a:r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 </a:t>
                      </a:r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kumimoji="0" lang="en-US" sz="2400" b="1" kern="120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(E</a:t>
                      </a:r>
                      <a:r>
                        <a:rPr kumimoji="0" lang="en-US" sz="24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</a:t>
                      </a:r>
                      <a:r>
                        <a:rPr kumimoji="0" lang="en-US" sz="2400" b="1" kern="120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4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57200"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4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ชาย</a:t>
                      </a:r>
                      <a:endParaRPr lang="th-TH" sz="24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หญิง</a:t>
                      </a:r>
                      <a:endParaRPr lang="th-TH" sz="24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4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ชาย</a:t>
                      </a:r>
                      <a:endParaRPr lang="th-TH" sz="24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หญิง</a:t>
                      </a:r>
                      <a:endParaRPr lang="th-TH" sz="24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ประเทศ 2556</a:t>
                      </a:r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r>
                        <a:rPr lang="th-TH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.1</a:t>
                      </a:r>
                      <a:r>
                        <a:rPr lang="th-TH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78.1</a:t>
                      </a:r>
                      <a:r>
                        <a:rPr lang="th-TH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19.9</a:t>
                      </a:r>
                      <a:r>
                        <a:rPr lang="th-TH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23.1</a:t>
                      </a:r>
                      <a:r>
                        <a:rPr lang="th-TH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</a:tr>
              <a:tr h="457200">
                <a:tc rowSpan="3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กำแพงเพชร</a:t>
                      </a:r>
                      <a:endParaRPr lang="th-TH" sz="2400" b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r>
                        <a:rPr lang="th-TH" sz="24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2546</a:t>
                      </a:r>
                      <a:endParaRPr lang="th-TH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76.82</a:t>
                      </a:r>
                      <a:endParaRPr lang="th-TH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74.34</a:t>
                      </a:r>
                      <a:endParaRPr lang="th-TH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78.66</a:t>
                      </a:r>
                      <a:endParaRPr lang="th-TH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23.01</a:t>
                      </a:r>
                      <a:endParaRPr lang="th-TH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22.17</a:t>
                      </a:r>
                      <a:endParaRPr lang="th-TH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22.99</a:t>
                      </a:r>
                      <a:endParaRPr lang="th-TH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</a:tr>
              <a:tr h="428644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r>
                        <a:rPr lang="th-TH" sz="24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2556</a:t>
                      </a:r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73.27</a:t>
                      </a:r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70.35</a:t>
                      </a:r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76.42</a:t>
                      </a:r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19.68</a:t>
                      </a:r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18.45</a:t>
                      </a:r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20.92</a:t>
                      </a:r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ผลต่าง</a:t>
                      </a:r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- 3.58</a:t>
                      </a:r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- 3.99</a:t>
                      </a:r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- 2.24</a:t>
                      </a:r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- 3.33</a:t>
                      </a:r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- 3.72</a:t>
                      </a:r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- 2.07</a:t>
                      </a:r>
                      <a:endParaRPr lang="th-TH" sz="24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สี่เหลี่ยมผืนผ้ามุมมน 1"/>
          <p:cNvSpPr/>
          <p:nvPr/>
        </p:nvSpPr>
        <p:spPr>
          <a:xfrm>
            <a:off x="857224" y="5786454"/>
            <a:ext cx="7643866" cy="650352"/>
          </a:xfrm>
          <a:prstGeom prst="roundRect">
            <a:avLst>
              <a:gd name="adj" fmla="val 936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เป้าหมาย  </a:t>
            </a:r>
            <a:r>
              <a:rPr lang="en-US" sz="4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E</a:t>
            </a:r>
            <a:r>
              <a:rPr lang="en-US" sz="4400" b="1" baseline="-25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en-US" sz="4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= 80 </a:t>
            </a:r>
            <a:r>
              <a:rPr lang="th-TH" sz="4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en-US" sz="4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, HALE = 72 </a:t>
            </a:r>
            <a:r>
              <a:rPr lang="th-TH" sz="4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ปี  </a:t>
            </a:r>
            <a:endParaRPr lang="en-US" sz="44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 bwMode="auto">
          <a:xfrm>
            <a:off x="2643173" y="4429132"/>
            <a:ext cx="1000133" cy="428628"/>
          </a:xfrm>
          <a:prstGeom prst="roundRect">
            <a:avLst>
              <a:gd name="adj" fmla="val 9895"/>
            </a:avLst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h-TH" kern="0">
              <a:solidFill>
                <a:sysClr val="window" lastClr="FFFFFF"/>
              </a:solidFill>
              <a:latin typeface="Tw Cen MT"/>
              <a:cs typeface="FreesiaUPC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8"/>
          <p:cNvSpPr>
            <a:spLocks noChangeArrowheads="1"/>
          </p:cNvSpPr>
          <p:nvPr/>
        </p:nvSpPr>
        <p:spPr bwMode="gray">
          <a:xfrm>
            <a:off x="14958" y="2279666"/>
            <a:ext cx="2857500" cy="3435350"/>
          </a:xfrm>
          <a:prstGeom prst="roundRect">
            <a:avLst>
              <a:gd name="adj" fmla="val 3594"/>
            </a:avLst>
          </a:prstGeom>
          <a:noFill/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tabLst>
                <a:tab pos="1966913" algn="l"/>
              </a:tabLst>
              <a:defRPr/>
            </a:pP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รพ.สต.สังกัด </a:t>
            </a:r>
            <a:r>
              <a:rPr lang="th-TH" sz="2400" b="1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อปท.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4 </a:t>
            </a:r>
            <a:r>
              <a:rPr lang="en-US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แห่ง</a:t>
            </a:r>
          </a:p>
          <a:p>
            <a:pPr>
              <a:tabLst>
                <a:tab pos="1966913" algn="l"/>
              </a:tabLst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ศูนย์บริการ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ฯ เทศบาล </a:t>
            </a: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แห่ง</a:t>
            </a:r>
          </a:p>
          <a:p>
            <a:pPr>
              <a:tabLst>
                <a:tab pos="1966913" algn="l"/>
              </a:tabLst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โรงพยาบาลเอกชน   </a:t>
            </a: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2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แห่ง</a:t>
            </a:r>
          </a:p>
          <a:p>
            <a:pPr>
              <a:tabLst>
                <a:tab pos="1966913" algn="l"/>
              </a:tabLst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คลินิกแพทย์  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 64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แห่ง</a:t>
            </a:r>
          </a:p>
          <a:p>
            <a:pPr>
              <a:tabLst>
                <a:tab pos="1966913" algn="l"/>
              </a:tabLst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คลินิก</a:t>
            </a:r>
            <a:r>
              <a:rPr lang="th-TH" sz="2400" b="1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ทันตแพทย์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17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แห่ง</a:t>
            </a:r>
          </a:p>
          <a:p>
            <a:pPr>
              <a:tabLst>
                <a:tab pos="1966913" algn="l"/>
              </a:tabLst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สถานพยาบาล    </a:t>
            </a: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128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แห่ง</a:t>
            </a:r>
          </a:p>
          <a:p>
            <a:pPr>
              <a:tabLst>
                <a:tab pos="1966913" algn="l"/>
              </a:tabLst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ร้านขายยาปัจจุบัน    </a:t>
            </a: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130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แห่ง</a:t>
            </a:r>
          </a:p>
          <a:p>
            <a:pPr>
              <a:tabLst>
                <a:tab pos="1966913" algn="l"/>
              </a:tabLst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ร้านขายยาแผนโบราณ </a:t>
            </a: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52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แห่ง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6019800" y="5334000"/>
            <a:ext cx="3227388" cy="1297842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60000" indent="-342900" eaLnBrk="0" hangingPunct="0">
              <a:defRPr/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Angsana New"/>
              </a:rPr>
              <a:t>รพ.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Angsana New"/>
              </a:rPr>
              <a:t>สต.เดี่ยว   </a:t>
            </a:r>
            <a:r>
              <a:rPr lang="en-US" sz="2800" b="1" dirty="0" smtClean="0">
                <a:solidFill>
                  <a:srgbClr val="002060"/>
                </a:solidFill>
                <a:latin typeface="TH SarabunPSK" pitchFamily="34" charset="-34"/>
              </a:rPr>
              <a:t>   25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Angsana New"/>
              </a:rPr>
              <a:t> 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Angsana New"/>
              </a:rPr>
              <a:t>แห่ง</a:t>
            </a:r>
          </a:p>
          <a:p>
            <a:pPr marL="360000" indent="-342900" eaLnBrk="0" hangingPunct="0">
              <a:defRPr/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Angsana New"/>
              </a:rPr>
              <a:t>รพ.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Angsana New"/>
              </a:rPr>
              <a:t>สต.เครือข่าย </a:t>
            </a:r>
            <a:r>
              <a:rPr lang="en-US" sz="2800" b="1" dirty="0" smtClean="0">
                <a:solidFill>
                  <a:srgbClr val="002060"/>
                </a:solidFill>
                <a:latin typeface="TH SarabunPSK" pitchFamily="34" charset="-34"/>
              </a:rPr>
              <a:t>46 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Angsana New"/>
              </a:rPr>
              <a:t>เครือข่าย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th-TH" sz="2800" b="1" dirty="0" err="1" smtClean="0">
                <a:solidFill>
                  <a:srgbClr val="002060"/>
                </a:solidFill>
                <a:latin typeface="TH SarabunPSK" pitchFamily="34" charset="-34"/>
                <a:cs typeface="Angsana New"/>
              </a:rPr>
              <a:t>ศสม.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Angsana New"/>
              </a:rPr>
              <a:t>                </a:t>
            </a:r>
            <a:r>
              <a:rPr lang="en-US" sz="2800" b="1" dirty="0" smtClean="0">
                <a:solidFill>
                  <a:srgbClr val="002060"/>
                </a:solidFill>
                <a:latin typeface="TH SarabunPSK" pitchFamily="34" charset="-34"/>
              </a:rPr>
              <a:t>2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Angsana New"/>
              </a:rPr>
              <a:t> แห่ง</a:t>
            </a:r>
            <a:endParaRPr lang="th-TH" sz="2800" b="1" dirty="0">
              <a:solidFill>
                <a:srgbClr val="002060"/>
              </a:solidFill>
              <a:latin typeface="TH SarabunPSK" pitchFamily="34" charset="-34"/>
              <a:cs typeface="Angsana New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gray">
          <a:xfrm>
            <a:off x="3059832" y="5157192"/>
            <a:ext cx="3016250" cy="785813"/>
          </a:xfrm>
          <a:prstGeom prst="roundRect">
            <a:avLst>
              <a:gd name="adj" fmla="val 18831"/>
            </a:avLst>
          </a:prstGeom>
          <a:ln w="28575"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รพ.สต.ในสังกัด 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121 </a:t>
            </a: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แห่ง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42844" y="31750"/>
            <a:ext cx="8643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8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ทรัพยากรด้านสาธารณสุข</a:t>
            </a:r>
            <a:endParaRPr lang="en-US" sz="48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gray">
          <a:xfrm>
            <a:off x="4427984" y="1268760"/>
            <a:ext cx="4716016" cy="677862"/>
          </a:xfrm>
          <a:prstGeom prst="roundRect">
            <a:avLst>
              <a:gd name="adj" fmla="val 13806"/>
            </a:avLst>
          </a:prstGeom>
          <a:ln w="28575"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r" eaLnBrk="0" hangingPunct="0">
              <a:defRPr/>
            </a:pPr>
            <a:endParaRPr lang="th-TH" sz="3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r" eaLnBrk="0" hangingPunct="0">
              <a:defRPr/>
            </a:pPr>
            <a:r>
              <a:rPr lang="th-TH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โรงพยาบาล</a:t>
            </a: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ทั่วไป (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410 </a:t>
            </a: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เตียง) </a:t>
            </a:r>
            <a:r>
              <a:rPr lang="th-TH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แห่ง</a:t>
            </a:r>
          </a:p>
          <a:p>
            <a:pPr algn="r" eaLnBrk="0" hangingPunct="0">
              <a:defRPr/>
            </a:pPr>
            <a:endParaRPr lang="th-TH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gray">
          <a:xfrm>
            <a:off x="6572264" y="2106403"/>
            <a:ext cx="2347194" cy="619125"/>
          </a:xfrm>
          <a:prstGeom prst="roundRect">
            <a:avLst>
              <a:gd name="adj" fmla="val 20907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th-TH" sz="28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รพ. </a:t>
            </a:r>
            <a:r>
              <a:rPr lang="en-US" sz="28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60 </a:t>
            </a: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เตียง</a:t>
            </a:r>
            <a:r>
              <a:rPr lang="en-US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th-TH" sz="28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แห่ง</a:t>
            </a: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gray">
          <a:xfrm>
            <a:off x="5940086" y="2677000"/>
            <a:ext cx="3033677" cy="619125"/>
          </a:xfrm>
          <a:prstGeom prst="roundRect">
            <a:avLst>
              <a:gd name="adj" fmla="val 20907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        </a:t>
            </a:r>
            <a:r>
              <a:rPr lang="th-TH" sz="28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รพ. </a:t>
            </a:r>
            <a:r>
              <a:rPr lang="en-US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30 </a:t>
            </a: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เตียง</a:t>
            </a:r>
            <a:r>
              <a:rPr lang="en-US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5</a:t>
            </a: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แห่ง</a:t>
            </a: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gray">
          <a:xfrm>
            <a:off x="5964771" y="3202275"/>
            <a:ext cx="3033677" cy="619125"/>
          </a:xfrm>
          <a:prstGeom prst="roundRect">
            <a:avLst>
              <a:gd name="adj" fmla="val 20907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รพ.</a:t>
            </a:r>
            <a:r>
              <a:rPr lang="en-US" sz="28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10 </a:t>
            </a: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เตียง</a:t>
            </a:r>
            <a:r>
              <a:rPr lang="en-US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28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แห่ง</a:t>
            </a: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gray">
          <a:xfrm>
            <a:off x="6772040" y="3781317"/>
            <a:ext cx="2103778" cy="432048"/>
          </a:xfrm>
          <a:prstGeom prst="roundRect">
            <a:avLst>
              <a:gd name="adj" fmla="val 20907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>
              <a:lnSpc>
                <a:spcPct val="80000"/>
              </a:lnSpc>
              <a:buFont typeface="Arial" pitchFamily="34" charset="0"/>
              <a:buNone/>
            </a:pPr>
            <a:endParaRPr lang="th-TH" sz="2800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r">
              <a:lnSpc>
                <a:spcPct val="80000"/>
              </a:lnSpc>
              <a:buFont typeface="Arial" pitchFamily="34" charset="0"/>
              <a:buNone/>
            </a:pPr>
            <a:r>
              <a:rPr lang="en-US" sz="2800" b="1" dirty="0" err="1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Ext.OPD</a:t>
            </a:r>
            <a:r>
              <a:rPr lang="en-US" sz="28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1</a:t>
            </a:r>
            <a:r>
              <a:rPr lang="th-TH" sz="28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แห่ง </a:t>
            </a:r>
          </a:p>
          <a:p>
            <a:pPr algn="r">
              <a:lnSpc>
                <a:spcPct val="80000"/>
              </a:lnSpc>
              <a:buFont typeface="Arial" pitchFamily="34" charset="0"/>
              <a:buNone/>
            </a:pPr>
            <a:endParaRPr lang="th-TH" sz="24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gray">
          <a:xfrm>
            <a:off x="14959" y="1371600"/>
            <a:ext cx="3000375" cy="1000125"/>
          </a:xfrm>
          <a:prstGeom prst="roundRect">
            <a:avLst>
              <a:gd name="adj" fmla="val 6840"/>
            </a:avLst>
          </a:prstGeom>
          <a:ln w="28575"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สถานบริการสาธารณสุข</a:t>
            </a:r>
            <a:b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นอกสังกัด/เอกชน</a:t>
            </a: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gray">
          <a:xfrm>
            <a:off x="3000364" y="5733256"/>
            <a:ext cx="2304256" cy="792088"/>
          </a:xfrm>
          <a:prstGeom prst="roundRect">
            <a:avLst>
              <a:gd name="adj" fmla="val 20907"/>
            </a:avLst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US" sz="2400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th-TH" sz="24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1" name="Picture 10" descr="D:\My Picture\ภาพ สสจ\DSC_0105 - Copy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2153323"/>
            <a:ext cx="3853755" cy="2918751"/>
          </a:xfrm>
          <a:prstGeom prst="ellipse">
            <a:avLst/>
          </a:prstGeom>
          <a:ln w="952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" name="สามเหลี่ยมหน้าจั่ว 15"/>
          <p:cNvSpPr/>
          <p:nvPr/>
        </p:nvSpPr>
        <p:spPr>
          <a:xfrm rot="7317119">
            <a:off x="2979013" y="2397651"/>
            <a:ext cx="421581" cy="552613"/>
          </a:xfrm>
          <a:prstGeom prst="triangl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280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ามเหลี่ยมหน้าจั่ว 9"/>
          <p:cNvSpPr/>
          <p:nvPr/>
        </p:nvSpPr>
        <p:spPr>
          <a:xfrm rot="13000019">
            <a:off x="5076293" y="1943810"/>
            <a:ext cx="552250" cy="666125"/>
          </a:xfrm>
          <a:prstGeom prst="triangl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280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สามเหลี่ยมหน้าจั่ว 13"/>
          <p:cNvSpPr/>
          <p:nvPr/>
        </p:nvSpPr>
        <p:spPr>
          <a:xfrm>
            <a:off x="4572000" y="4725144"/>
            <a:ext cx="441325" cy="531812"/>
          </a:xfrm>
          <a:prstGeom prst="triangl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280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gray">
          <a:xfrm>
            <a:off x="5429256" y="857232"/>
            <a:ext cx="3533775" cy="428628"/>
          </a:xfrm>
          <a:prstGeom prst="roundRect">
            <a:avLst>
              <a:gd name="adj" fmla="val 20907"/>
            </a:avLst>
          </a:prstGeom>
          <a:solidFill>
            <a:srgbClr val="FFC000"/>
          </a:solidFill>
          <a:ln w="28575" algn="ctr">
            <a:noFill/>
            <a:round/>
            <a:headEnd/>
            <a:tailEnd/>
          </a:ln>
        </p:spPr>
        <p:txBody>
          <a:bodyPr wrap="none" anchor="t"/>
          <a:lstStyle/>
          <a:p>
            <a:pPr algn="r">
              <a:lnSpc>
                <a:spcPct val="80000"/>
              </a:lnSpc>
              <a:buFont typeface="Arial" pitchFamily="34" charset="0"/>
              <a:buNone/>
            </a:pPr>
            <a:r>
              <a:rPr lang="th-TH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 กำลังก่อสร้างตึก 8 ชั้น 156 เตียง</a:t>
            </a:r>
            <a:endParaRPr lang="th-TH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2330" y="4572008"/>
            <a:ext cx="163378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3E25F7"/>
                </a:solidFill>
                <a:latin typeface="TH SarabunPSK" pitchFamily="34" charset="-34"/>
                <a:cs typeface="TH SarabunPSK" pitchFamily="34" charset="-34"/>
              </a:rPr>
              <a:t>รวม </a:t>
            </a:r>
            <a:r>
              <a:rPr lang="en-US" sz="2800" b="1" dirty="0" smtClean="0">
                <a:solidFill>
                  <a:srgbClr val="3E25F7"/>
                </a:solidFill>
                <a:latin typeface="TH SarabunPSK" pitchFamily="34" charset="-34"/>
                <a:cs typeface="TH SarabunPSK" pitchFamily="34" charset="-34"/>
              </a:rPr>
              <a:t>840 </a:t>
            </a:r>
            <a:r>
              <a:rPr lang="th-TH" sz="2800" b="1" dirty="0" smtClean="0">
                <a:solidFill>
                  <a:srgbClr val="3E25F7"/>
                </a:solidFill>
                <a:latin typeface="TH SarabunPSK" pitchFamily="34" charset="-34"/>
                <a:cs typeface="TH SarabunPSK" pitchFamily="34" charset="-34"/>
              </a:rPr>
              <a:t>เตียง</a:t>
            </a:r>
            <a:endParaRPr lang="th-TH" sz="2800" b="1" dirty="0">
              <a:solidFill>
                <a:srgbClr val="3E25F7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27968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59497469"/>
              </p:ext>
            </p:extLst>
          </p:nvPr>
        </p:nvGraphicFramePr>
        <p:xfrm>
          <a:off x="152400" y="989112"/>
          <a:ext cx="8991600" cy="586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ความครอบคลุมหลักประกันสุขภาพ</a:t>
            </a:r>
            <a:b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143248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TH SarabunPSK"/>
                <a:cs typeface="TH SarabunPSK"/>
              </a:rPr>
              <a:t>ข้าราชการ </a:t>
            </a:r>
            <a:r>
              <a:rPr lang="en-US" sz="2800" b="1" dirty="0" smtClean="0">
                <a:latin typeface="TH SarabunPSK"/>
                <a:cs typeface="TH SarabunPSK"/>
              </a:rPr>
              <a:t>3.85%</a:t>
            </a:r>
            <a:endParaRPr lang="th-TH" sz="2800" b="1" dirty="0">
              <a:latin typeface="TH SarabunPSK"/>
              <a:cs typeface="TH SarabunPS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602128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/>
                <a:cs typeface="TH SarabunPSK"/>
              </a:rPr>
              <a:t>ข้อมูล ณ เดือน </a:t>
            </a:r>
            <a:r>
              <a:rPr lang="en-US" sz="2400" b="1" dirty="0" smtClean="0">
                <a:latin typeface="TH SarabunPSK"/>
                <a:cs typeface="TH SarabunPSK"/>
              </a:rPr>
              <a:t> </a:t>
            </a:r>
            <a:r>
              <a:rPr lang="th-TH" sz="2400" b="1" dirty="0" err="1" smtClean="0">
                <a:latin typeface="TH SarabunPSK"/>
                <a:cs typeface="TH SarabunPSK"/>
              </a:rPr>
              <a:t>พค</a:t>
            </a:r>
            <a:r>
              <a:rPr lang="en-US" sz="2400" b="1" dirty="0" smtClean="0">
                <a:latin typeface="TH SarabunPSK"/>
                <a:cs typeface="TH SarabunPSK"/>
              </a:rPr>
              <a:t>.58</a:t>
            </a:r>
            <a:endParaRPr lang="th-TH" sz="2400" b="1" dirty="0">
              <a:latin typeface="TH SarabunPSK"/>
              <a:cs typeface="TH SarabunPS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764704"/>
            <a:ext cx="2418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TH SarabunPSK"/>
                <a:cs typeface="TH SarabunPSK"/>
              </a:rPr>
              <a:t>พนักงานท้องถิ่น</a:t>
            </a:r>
            <a:endParaRPr lang="en-US" sz="2800" b="1" dirty="0" smtClean="0">
              <a:latin typeface="TH SarabunPSK"/>
              <a:cs typeface="TH SarabunPSK"/>
            </a:endParaRPr>
          </a:p>
          <a:p>
            <a:pPr algn="ctr"/>
            <a:r>
              <a:rPr lang="en-US" sz="2800" b="1" dirty="0" smtClean="0">
                <a:latin typeface="TH SarabunPSK"/>
                <a:cs typeface="TH SarabunPSK"/>
              </a:rPr>
              <a:t>0.79</a:t>
            </a:r>
            <a:endParaRPr lang="th-TH" sz="2800" b="1" dirty="0">
              <a:latin typeface="TH SarabunPSK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41626272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25"/>
          <p:cNvGrpSpPr>
            <a:grpSpLocks/>
          </p:cNvGrpSpPr>
          <p:nvPr/>
        </p:nvGrpSpPr>
        <p:grpSpPr bwMode="auto">
          <a:xfrm>
            <a:off x="-214313" y="908720"/>
            <a:ext cx="9001126" cy="5073650"/>
            <a:chOff x="-214346" y="857232"/>
            <a:chExt cx="9001188" cy="5074260"/>
          </a:xfrm>
        </p:grpSpPr>
        <p:cxnSp>
          <p:nvCxnSpPr>
            <p:cNvPr id="159" name="ตัวเชื่อมต่อหักมุม 158"/>
            <p:cNvCxnSpPr/>
            <p:nvPr/>
          </p:nvCxnSpPr>
          <p:spPr>
            <a:xfrm>
              <a:off x="4643438" y="3429291"/>
              <a:ext cx="3143272" cy="142892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ตัวเชื่อมต่อหักมุม 148"/>
            <p:cNvCxnSpPr/>
            <p:nvPr/>
          </p:nvCxnSpPr>
          <p:spPr>
            <a:xfrm rot="5400000">
              <a:off x="3536117" y="3750810"/>
              <a:ext cx="571569" cy="214314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ตัวเชื่อมต่อหักมุม 146"/>
            <p:cNvCxnSpPr/>
            <p:nvPr/>
          </p:nvCxnSpPr>
          <p:spPr>
            <a:xfrm rot="10800000" flipV="1">
              <a:off x="3428993" y="1214447"/>
              <a:ext cx="2571777" cy="643029"/>
            </a:xfrm>
            <a:prstGeom prst="bentConnector3">
              <a:avLst>
                <a:gd name="adj1" fmla="val 118148"/>
              </a:avLst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ตัวเชื่อมต่อหักมุม 141"/>
            <p:cNvCxnSpPr/>
            <p:nvPr/>
          </p:nvCxnSpPr>
          <p:spPr>
            <a:xfrm rot="5400000" flipH="1" flipV="1">
              <a:off x="2178784" y="3536501"/>
              <a:ext cx="785906" cy="71438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กลุ่ม 119"/>
            <p:cNvGrpSpPr>
              <a:grpSpLocks/>
            </p:cNvGrpSpPr>
            <p:nvPr/>
          </p:nvGrpSpPr>
          <p:grpSpPr bwMode="auto">
            <a:xfrm>
              <a:off x="6000760" y="1174771"/>
              <a:ext cx="2771794" cy="2043358"/>
              <a:chOff x="5740555" y="1242760"/>
              <a:chExt cx="2771794" cy="2043358"/>
            </a:xfrm>
          </p:grpSpPr>
          <p:sp>
            <p:nvSpPr>
              <p:cNvPr id="118" name="แผนผังลำดับงาน: เอกสาร 117"/>
              <p:cNvSpPr/>
              <p:nvPr/>
            </p:nvSpPr>
            <p:spPr>
              <a:xfrm>
                <a:off x="5862794" y="1787338"/>
                <a:ext cx="2640030" cy="1498780"/>
              </a:xfrm>
              <a:prstGeom prst="flowChartDocument">
                <a:avLst/>
              </a:prstGeom>
              <a:no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buFontTx/>
                  <a:buChar char="•"/>
                  <a:defRPr/>
                </a:pPr>
                <a:r>
                  <a:rPr lang="en-US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ประเทศ      1 </a:t>
                </a:r>
                <a:r>
                  <a:rPr lang="en-US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: 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959</a:t>
                </a:r>
                <a:endParaRPr lang="en-US" sz="2600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en-US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เขต </a:t>
                </a:r>
                <a:r>
                  <a:rPr lang="en-US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3</a:t>
                </a:r>
                <a:r>
                  <a:rPr lang="th-TH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	     1 </a:t>
                </a:r>
                <a:r>
                  <a:rPr lang="en-US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: 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639</a:t>
                </a:r>
                <a:endParaRPr lang="th-TH" sz="2600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th-TH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600" b="1" dirty="0">
                    <a:solidFill>
                      <a:srgbClr val="C00000"/>
                    </a:solidFill>
                    <a:latin typeface="TH SarabunPSK" pitchFamily="34" charset="-34"/>
                    <a:cs typeface="TH SarabunPSK" pitchFamily="34" charset="-34"/>
                  </a:rPr>
                  <a:t>กำแพงเพชร 1 </a:t>
                </a:r>
                <a:r>
                  <a:rPr lang="en-US" sz="2600" b="1" dirty="0">
                    <a:solidFill>
                      <a:srgbClr val="C00000"/>
                    </a:solidFill>
                    <a:latin typeface="TH SarabunPSK" pitchFamily="34" charset="-34"/>
                    <a:cs typeface="TH SarabunPSK" pitchFamily="34" charset="-34"/>
                  </a:rPr>
                  <a:t>:  </a:t>
                </a:r>
                <a:r>
                  <a:rPr lang="en-US" sz="2600" b="1" dirty="0" smtClean="0">
                    <a:solidFill>
                      <a:srgbClr val="C00000"/>
                    </a:solidFill>
                    <a:latin typeface="TH SarabunPSK" pitchFamily="34" charset="-34"/>
                    <a:cs typeface="TH SarabunPSK" pitchFamily="34" charset="-34"/>
                  </a:rPr>
                  <a:t>735</a:t>
                </a:r>
                <a:endParaRPr lang="en-US" sz="26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19" name="สี่เหลี่ยมผืนผ้า 118"/>
              <p:cNvSpPr/>
              <p:nvPr/>
            </p:nvSpPr>
            <p:spPr>
              <a:xfrm>
                <a:off x="5740555" y="1242760"/>
                <a:ext cx="2771794" cy="57156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th-TH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พยาบาลวิชาชีพ</a:t>
                </a:r>
              </a:p>
            </p:txBody>
          </p:sp>
        </p:grpSp>
        <p:grpSp>
          <p:nvGrpSpPr>
            <p:cNvPr id="4" name="กลุ่ม 126"/>
            <p:cNvGrpSpPr>
              <a:grpSpLocks/>
            </p:cNvGrpSpPr>
            <p:nvPr/>
          </p:nvGrpSpPr>
          <p:grpSpPr bwMode="auto">
            <a:xfrm>
              <a:off x="6143636" y="3286124"/>
              <a:ext cx="2643206" cy="2071702"/>
              <a:chOff x="5804627" y="-53282"/>
              <a:chExt cx="2643206" cy="2071702"/>
            </a:xfrm>
          </p:grpSpPr>
          <p:sp>
            <p:nvSpPr>
              <p:cNvPr id="128" name="แผนผังลำดับงาน: เอกสาร 127"/>
              <p:cNvSpPr/>
              <p:nvPr/>
            </p:nvSpPr>
            <p:spPr>
              <a:xfrm>
                <a:off x="5804627" y="520150"/>
                <a:ext cx="2641618" cy="1498780"/>
              </a:xfrm>
              <a:prstGeom prst="flowChartDocument">
                <a:avLst/>
              </a:prstGeom>
              <a:noFill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buFontTx/>
                  <a:buChar char="•"/>
                  <a:defRPr/>
                </a:pPr>
                <a:r>
                  <a:rPr lang="en-US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ประเทศ      1 </a:t>
                </a:r>
                <a:r>
                  <a:rPr lang="en-US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: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3,759</a:t>
                </a:r>
                <a:endParaRPr lang="en-US" sz="2600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en-US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เขต </a:t>
                </a:r>
                <a:r>
                  <a:rPr lang="en-US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3</a:t>
                </a:r>
                <a:r>
                  <a:rPr lang="th-TH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	     1 </a:t>
                </a:r>
                <a:r>
                  <a:rPr lang="en-US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: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4,404</a:t>
                </a:r>
                <a:endParaRPr lang="th-TH" sz="2600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th-TH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600" b="1" dirty="0">
                    <a:solidFill>
                      <a:srgbClr val="C00000"/>
                    </a:solidFill>
                    <a:latin typeface="TH SarabunPSK" pitchFamily="34" charset="-34"/>
                    <a:cs typeface="TH SarabunPSK" pitchFamily="34" charset="-34"/>
                  </a:rPr>
                  <a:t>กำแพงเพชร 1 </a:t>
                </a:r>
                <a:r>
                  <a:rPr lang="en-US" sz="2600" b="1" dirty="0">
                    <a:solidFill>
                      <a:srgbClr val="C00000"/>
                    </a:solidFill>
                    <a:latin typeface="TH SarabunPSK" pitchFamily="34" charset="-34"/>
                    <a:cs typeface="TH SarabunPSK" pitchFamily="34" charset="-34"/>
                  </a:rPr>
                  <a:t>: </a:t>
                </a:r>
                <a:r>
                  <a:rPr lang="en-US" sz="2600" b="1" dirty="0" smtClean="0">
                    <a:solidFill>
                      <a:srgbClr val="C00000"/>
                    </a:solidFill>
                    <a:latin typeface="TH SarabunPSK" pitchFamily="34" charset="-34"/>
                    <a:cs typeface="TH SarabunPSK" pitchFamily="34" charset="-34"/>
                  </a:rPr>
                  <a:t>7,152</a:t>
                </a:r>
                <a:endParaRPr lang="en-US" sz="26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29" name="สี่เหลี่ยมผืนผ้า 128"/>
              <p:cNvSpPr/>
              <p:nvPr/>
            </p:nvSpPr>
            <p:spPr>
              <a:xfrm>
                <a:off x="5804627" y="-53007"/>
                <a:ext cx="2643206" cy="57156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th-TH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แพทย์</a:t>
                </a:r>
              </a:p>
            </p:txBody>
          </p:sp>
        </p:grpSp>
        <p:grpSp>
          <p:nvGrpSpPr>
            <p:cNvPr id="5" name="กลุ่ม 129"/>
            <p:cNvGrpSpPr>
              <a:grpSpLocks/>
            </p:cNvGrpSpPr>
            <p:nvPr/>
          </p:nvGrpSpPr>
          <p:grpSpPr bwMode="auto">
            <a:xfrm>
              <a:off x="3265479" y="3786524"/>
              <a:ext cx="2655905" cy="2070353"/>
              <a:chOff x="5861917" y="447119"/>
              <a:chExt cx="2655905" cy="2070353"/>
            </a:xfrm>
          </p:grpSpPr>
          <p:sp>
            <p:nvSpPr>
              <p:cNvPr id="131" name="แผนผังลำดับงาน: เอกสาร 130"/>
              <p:cNvSpPr/>
              <p:nvPr/>
            </p:nvSpPr>
            <p:spPr>
              <a:xfrm>
                <a:off x="5861917" y="1018692"/>
                <a:ext cx="2641618" cy="1498780"/>
              </a:xfrm>
              <a:prstGeom prst="flowChartDocument">
                <a:avLst/>
              </a:prstGeom>
              <a:noFill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buFontTx/>
                  <a:buChar char="•"/>
                  <a:defRPr/>
                </a:pPr>
                <a:r>
                  <a:rPr lang="en-US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ประเทศ      1 </a:t>
                </a:r>
                <a:r>
                  <a:rPr lang="en-US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: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9,227</a:t>
                </a:r>
                <a:endParaRPr lang="en-US" sz="2600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en-US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เขต </a:t>
                </a:r>
                <a:r>
                  <a:rPr lang="en-US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3</a:t>
                </a:r>
                <a:r>
                  <a:rPr lang="th-TH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	     1 </a:t>
                </a:r>
                <a:r>
                  <a:rPr lang="en-US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: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8,141</a:t>
                </a:r>
                <a:endParaRPr lang="th-TH" sz="2600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th-TH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600" b="1" dirty="0">
                    <a:solidFill>
                      <a:srgbClr val="C00000"/>
                    </a:solidFill>
                    <a:latin typeface="TH SarabunPSK" pitchFamily="34" charset="-34"/>
                    <a:cs typeface="TH SarabunPSK" pitchFamily="34" charset="-34"/>
                  </a:rPr>
                  <a:t>กำแพงเพชร 1 </a:t>
                </a:r>
                <a:r>
                  <a:rPr lang="en-US" sz="2600" b="1" dirty="0">
                    <a:solidFill>
                      <a:srgbClr val="C00000"/>
                    </a:solidFill>
                    <a:latin typeface="TH SarabunPSK" pitchFamily="34" charset="-34"/>
                    <a:cs typeface="TH SarabunPSK" pitchFamily="34" charset="-34"/>
                  </a:rPr>
                  <a:t>: </a:t>
                </a:r>
                <a:r>
                  <a:rPr lang="en-US" sz="2600" b="1" dirty="0" smtClean="0">
                    <a:solidFill>
                      <a:srgbClr val="C00000"/>
                    </a:solidFill>
                    <a:latin typeface="TH SarabunPSK" pitchFamily="34" charset="-34"/>
                    <a:cs typeface="TH SarabunPSK" pitchFamily="34" charset="-34"/>
                  </a:rPr>
                  <a:t>9,727</a:t>
                </a:r>
                <a:endParaRPr lang="en-US" sz="26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32" name="สี่เหลี่ยมผืนผ้า 131"/>
              <p:cNvSpPr/>
              <p:nvPr/>
            </p:nvSpPr>
            <p:spPr>
              <a:xfrm>
                <a:off x="5861917" y="447119"/>
                <a:ext cx="2655905" cy="57156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th-TH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เภสัชกร</a:t>
                </a:r>
              </a:p>
            </p:txBody>
          </p:sp>
        </p:grpSp>
        <p:grpSp>
          <p:nvGrpSpPr>
            <p:cNvPr id="6" name="กลุ่ม 132"/>
            <p:cNvGrpSpPr>
              <a:grpSpLocks/>
            </p:cNvGrpSpPr>
            <p:nvPr/>
          </p:nvGrpSpPr>
          <p:grpSpPr bwMode="auto">
            <a:xfrm>
              <a:off x="319314" y="3859791"/>
              <a:ext cx="2646850" cy="2071701"/>
              <a:chOff x="5856402" y="518223"/>
              <a:chExt cx="2646850" cy="2071701"/>
            </a:xfrm>
          </p:grpSpPr>
          <p:sp>
            <p:nvSpPr>
              <p:cNvPr id="134" name="แผนผังลำดับงาน: เอกสาร 133"/>
              <p:cNvSpPr/>
              <p:nvPr/>
            </p:nvSpPr>
            <p:spPr>
              <a:xfrm>
                <a:off x="5862497" y="1091144"/>
                <a:ext cx="2640030" cy="1498780"/>
              </a:xfrm>
              <a:prstGeom prst="flowChartDocument">
                <a:avLst/>
              </a:prstGeom>
              <a:noFill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buFontTx/>
                  <a:buChar char="•"/>
                  <a:defRPr/>
                </a:pPr>
                <a:r>
                  <a:rPr lang="en-US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ประเทศ      1 </a:t>
                </a:r>
                <a:r>
                  <a:rPr lang="en-US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: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14,250</a:t>
                </a:r>
                <a:endParaRPr lang="en-US" sz="2600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en-US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เขต </a:t>
                </a:r>
                <a:r>
                  <a:rPr lang="en-US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3</a:t>
                </a:r>
                <a:r>
                  <a:rPr lang="th-TH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	     1 </a:t>
                </a:r>
                <a:r>
                  <a:rPr lang="en-US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: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11,906</a:t>
                </a:r>
                <a:endParaRPr lang="th-TH" sz="2600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th-TH" sz="2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600" b="1" dirty="0">
                    <a:solidFill>
                      <a:srgbClr val="C00000"/>
                    </a:solidFill>
                    <a:latin typeface="TH SarabunPSK" pitchFamily="34" charset="-34"/>
                    <a:cs typeface="TH SarabunPSK" pitchFamily="34" charset="-34"/>
                  </a:rPr>
                  <a:t>กำแพงเพชร 1 </a:t>
                </a:r>
                <a:r>
                  <a:rPr lang="en-US" sz="2600" b="1" dirty="0">
                    <a:solidFill>
                      <a:srgbClr val="C00000"/>
                    </a:solidFill>
                    <a:latin typeface="TH SarabunPSK" pitchFamily="34" charset="-34"/>
                    <a:cs typeface="TH SarabunPSK" pitchFamily="34" charset="-34"/>
                  </a:rPr>
                  <a:t>: </a:t>
                </a:r>
                <a:r>
                  <a:rPr lang="en-US" sz="2600" b="1" dirty="0" smtClean="0">
                    <a:solidFill>
                      <a:srgbClr val="C00000"/>
                    </a:solidFill>
                    <a:latin typeface="TH SarabunPSK" pitchFamily="34" charset="-34"/>
                    <a:cs typeface="TH SarabunPSK" pitchFamily="34" charset="-34"/>
                  </a:rPr>
                  <a:t>12,578</a:t>
                </a:r>
                <a:endParaRPr lang="en-US" sz="26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35" name="สี่เหลี่ยมผืนผ้า 134"/>
              <p:cNvSpPr/>
              <p:nvPr/>
            </p:nvSpPr>
            <p:spPr>
              <a:xfrm>
                <a:off x="5856147" y="517988"/>
                <a:ext cx="2641618" cy="57156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th-TH" sz="3600" b="1" dirty="0" err="1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ทันตแพทย์</a:t>
                </a:r>
                <a:endParaRPr lang="th-TH" sz="3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graphicFrame>
          <p:nvGraphicFramePr>
            <p:cNvPr id="113" name="แผนภูมิ 112"/>
            <p:cNvGraphicFramePr/>
            <p:nvPr>
              <p:extLst>
                <p:ext uri="{D42A27DB-BD31-4B8C-83A1-F6EECF244321}">
                  <p14:modId xmlns:p14="http://schemas.microsoft.com/office/powerpoint/2010/main" val="3170162041"/>
                </p:ext>
              </p:extLst>
            </p:nvPr>
          </p:nvGraphicFramePr>
          <p:xfrm>
            <a:off x="-214346" y="857232"/>
            <a:ext cx="6000792" cy="3671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2106395" y="1498197"/>
            <a:ext cx="614271" cy="778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คน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สี่เหลี่ยมผืนผ้า 5"/>
          <p:cNvSpPr>
            <a:spLocks noChangeArrowheads="1"/>
          </p:cNvSpPr>
          <p:nvPr/>
        </p:nvSpPr>
        <p:spPr bwMode="auto">
          <a:xfrm>
            <a:off x="325437" y="6237312"/>
            <a:ext cx="86137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h-TH" sz="2000" u="sng" dirty="0" smtClean="0"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ข้อมูลบุคลากรของประเทศและเขต 3 จากโปรแกรมการจัดสรรบุคลากรทางการแพทย์ด้วยภูมิศาสตร์สารสนเทศ (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GIS)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972159" y="0"/>
            <a:ext cx="5171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บุคลากรสาธารณสุขต่อประชากร</a:t>
            </a:r>
            <a:endParaRPr lang="en-US" sz="4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36871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ยึดเนื้อหา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49228482"/>
              </p:ext>
            </p:extLst>
          </p:nvPr>
        </p:nvGraphicFramePr>
        <p:xfrm>
          <a:off x="538162" y="1357313"/>
          <a:ext cx="8153400" cy="22068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58900"/>
                <a:gridCol w="1358900"/>
                <a:gridCol w="1358900"/>
                <a:gridCol w="1358900"/>
                <a:gridCol w="1045120"/>
                <a:gridCol w="1672680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พื้นที่</a:t>
                      </a:r>
                      <a:endParaRPr lang="th-TH" sz="2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สถานบริการ</a:t>
                      </a:r>
                      <a:endParaRPr lang="th-TH" sz="2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แพทย์</a:t>
                      </a:r>
                      <a:endParaRPr lang="th-TH" sz="2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ทันตแพทย์</a:t>
                      </a:r>
                      <a:endParaRPr lang="th-TH" sz="2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เภสัชกร</a:t>
                      </a:r>
                      <a:endParaRPr lang="th-TH" sz="2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พยาบาลวิชาชีพ</a:t>
                      </a:r>
                      <a:endParaRPr lang="th-TH" sz="2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>
                    <a:solidFill>
                      <a:srgbClr val="0070C0"/>
                    </a:solidFill>
                  </a:tcPr>
                </a:tc>
              </a:tr>
              <a:tr h="257043"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กำแพงเพชร</a:t>
                      </a:r>
                      <a:endParaRPr lang="th-TH" sz="22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รพท.</a:t>
                      </a:r>
                      <a:endParaRPr lang="th-TH" sz="22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r>
                        <a:rPr lang="en-US" sz="22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2.29</a:t>
                      </a:r>
                      <a:endParaRPr lang="th-TH" sz="22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38.71</a:t>
                      </a:r>
                      <a:endParaRPr lang="th-TH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67.64</a:t>
                      </a:r>
                      <a:endParaRPr lang="th-TH" sz="22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75.70</a:t>
                      </a:r>
                      <a:endParaRPr lang="th-TH" sz="22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/>
                </a:tc>
              </a:tr>
              <a:tr h="37137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รพช.</a:t>
                      </a:r>
                      <a:endParaRPr lang="th-TH" sz="22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44.21</a:t>
                      </a:r>
                      <a:endParaRPr lang="th-TH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78.29</a:t>
                      </a:r>
                      <a:endParaRPr lang="th-TH" sz="22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78.00</a:t>
                      </a:r>
                      <a:endParaRPr lang="th-TH" sz="22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88.61</a:t>
                      </a:r>
                      <a:endParaRPr lang="th-TH" sz="22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/>
                </a:tc>
              </a:tr>
              <a:tr h="271397"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เขต 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err="1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รพท.</a:t>
                      </a:r>
                      <a:endParaRPr lang="th-TH" sz="2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77.01</a:t>
                      </a:r>
                      <a:endParaRPr lang="th-TH" sz="2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69.32</a:t>
                      </a:r>
                      <a:endParaRPr lang="th-TH" sz="2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72.30</a:t>
                      </a:r>
                      <a:endParaRPr lang="th-TH" sz="2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77.30</a:t>
                      </a:r>
                      <a:endParaRPr lang="th-TH" sz="2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/>
                </a:tc>
              </a:tr>
              <a:tr h="2428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err="1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รพช.</a:t>
                      </a:r>
                      <a:endParaRPr lang="th-TH" sz="2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58.32</a:t>
                      </a:r>
                      <a:endParaRPr lang="th-TH" sz="2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79.56</a:t>
                      </a:r>
                      <a:endParaRPr lang="th-TH" sz="2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89.70</a:t>
                      </a:r>
                      <a:endParaRPr lang="th-TH" sz="2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110.74</a:t>
                      </a:r>
                      <a:endParaRPr lang="th-TH" sz="2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5" marB="45705" anchor="ctr"/>
                </a:tc>
              </a:tr>
            </a:tbl>
          </a:graphicData>
        </a:graphic>
      </p:graphicFrame>
      <p:sp>
        <p:nvSpPr>
          <p:cNvPr id="8231" name="TextBox 1"/>
          <p:cNvSpPr txBox="1">
            <a:spLocks noChangeArrowheads="1"/>
          </p:cNvSpPr>
          <p:nvPr/>
        </p:nvSpPr>
        <p:spPr bwMode="auto">
          <a:xfrm>
            <a:off x="2021924" y="71414"/>
            <a:ext cx="46217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อัตรา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กำลังเจ้าหน้าที่สายวิชาชีพ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512027" y="915399"/>
            <a:ext cx="61318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สาย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งานวิชาชีพหลักในโรงพยาบาล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(ร้อยละของ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FTE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8" name="สี่เหลี่ยมผืนผ้า 1"/>
          <p:cNvSpPr>
            <a:spLocks noChangeArrowheads="1"/>
          </p:cNvSpPr>
          <p:nvPr/>
        </p:nvSpPr>
        <p:spPr bwMode="auto">
          <a:xfrm>
            <a:off x="1363698" y="3701481"/>
            <a:ext cx="83518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สาย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งานวิชาชีพหลักในระดับปฐมภูมิ (สัดส่วนต่อ 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ปชก.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grpSp>
        <p:nvGrpSpPr>
          <p:cNvPr id="2" name="กลุ่ม 14"/>
          <p:cNvGrpSpPr/>
          <p:nvPr/>
        </p:nvGrpSpPr>
        <p:grpSpPr>
          <a:xfrm>
            <a:off x="500034" y="2737770"/>
            <a:ext cx="8143932" cy="824119"/>
            <a:chOff x="571472" y="2737770"/>
            <a:chExt cx="8143932" cy="824119"/>
          </a:xfrm>
        </p:grpSpPr>
        <p:cxnSp>
          <p:nvCxnSpPr>
            <p:cNvPr id="10" name="ตัวเชื่อมต่อตรง 9"/>
            <p:cNvCxnSpPr/>
            <p:nvPr/>
          </p:nvCxnSpPr>
          <p:spPr>
            <a:xfrm>
              <a:off x="571472" y="2737770"/>
              <a:ext cx="8143932" cy="1588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571472" y="3560301"/>
              <a:ext cx="8143932" cy="1588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กลุ่ม 13"/>
          <p:cNvGrpSpPr/>
          <p:nvPr/>
        </p:nvGrpSpPr>
        <p:grpSpPr>
          <a:xfrm>
            <a:off x="500034" y="4160482"/>
            <a:ext cx="8143932" cy="2621318"/>
            <a:chOff x="571472" y="4071942"/>
            <a:chExt cx="8143932" cy="2621318"/>
          </a:xfrm>
        </p:grpSpPr>
        <p:graphicFrame>
          <p:nvGraphicFramePr>
            <p:cNvPr id="7" name="ตัวยึดเนื้อหา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03061208"/>
                </p:ext>
              </p:extLst>
            </p:nvPr>
          </p:nvGraphicFramePr>
          <p:xfrm>
            <a:off x="571472" y="4071942"/>
            <a:ext cx="8143932" cy="2621318"/>
          </p:xfrm>
          <a:graphic>
            <a:graphicData uri="http://schemas.openxmlformats.org/drawingml/2006/table">
              <a:tbl>
                <a:tblPr firstRow="1" bandRow="1">
                  <a:tableStyleId>{7DF18680-E054-41AD-8BC1-D1AEF772440D}</a:tableStyleId>
                </a:tblPr>
                <a:tblGrid>
                  <a:gridCol w="1357322"/>
                  <a:gridCol w="857256"/>
                  <a:gridCol w="1357322"/>
                  <a:gridCol w="1428760"/>
                  <a:gridCol w="1500198"/>
                  <a:gridCol w="1643074"/>
                </a:tblGrid>
                <a:tr h="357190">
                  <a:tc rowSpan="2" gridSpan="2">
                    <a:txBody>
                      <a:bodyPr/>
                      <a:lstStyle/>
                      <a:p>
                        <a:pPr algn="ctr"/>
                        <a:r>
                          <a:rPr lang="th-TH" sz="2200" dirty="0" smtClean="0">
                            <a:latin typeface="TH SarabunPSK" pitchFamily="34" charset="-34"/>
                            <a:cs typeface="TH SarabunPSK" pitchFamily="34" charset="-34"/>
                          </a:rPr>
                          <a:t>พื้นที่ / สถานบริการ</a:t>
                        </a:r>
                        <a:endParaRPr lang="th-TH" sz="2200" dirty="0"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 anchor="ctr">
                      <a:solidFill>
                        <a:srgbClr val="0070C0"/>
                      </a:solidFill>
                    </a:tcPr>
                  </a:tc>
                  <a:tc rowSpan="2" hMerge="1">
                    <a:txBody>
                      <a:bodyPr/>
                      <a:lstStyle/>
                      <a:p>
                        <a:endParaRPr lang="th-TH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algn="ctr"/>
                        <a:r>
                          <a:rPr lang="th-TH" sz="2200" dirty="0" smtClean="0">
                            <a:latin typeface="TH SarabunPSK" pitchFamily="34" charset="-34"/>
                            <a:cs typeface="TH SarabunPSK" pitchFamily="34" charset="-34"/>
                          </a:rPr>
                          <a:t>พยาบาลวิชาชีพ</a:t>
                        </a:r>
                        <a:endParaRPr lang="th-TH" sz="2200" dirty="0"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>
                      <a:solidFill>
                        <a:srgbClr val="0070C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th-TH" sz="2400" dirty="0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algn="ctr"/>
                        <a:r>
                          <a:rPr lang="th-TH" sz="2200" dirty="0" smtClean="0">
                            <a:latin typeface="TH SarabunPSK" pitchFamily="34" charset="-34"/>
                            <a:cs typeface="TH SarabunPSK" pitchFamily="34" charset="-34"/>
                          </a:rPr>
                          <a:t>นักวิชาการฯ/จพ.สาธารณสุข</a:t>
                        </a:r>
                        <a:endParaRPr lang="th-TH" sz="2200" dirty="0"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>
                      <a:solidFill>
                        <a:srgbClr val="0070C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th-TH" sz="2000" dirty="0"/>
                      </a:p>
                    </a:txBody>
                    <a:tcPr/>
                  </a:tc>
                </a:tr>
                <a:tr h="359104">
                  <a:tc gridSpan="2" vMerge="1">
                    <a:txBody>
                      <a:bodyPr/>
                      <a:lstStyle/>
                      <a:p>
                        <a:endParaRPr lang="th-TH"/>
                      </a:p>
                    </a:txBody>
                    <a:tcPr/>
                  </a:tc>
                  <a:tc hMerge="1" vMerge="1">
                    <a:txBody>
                      <a:bodyPr/>
                      <a:lstStyle/>
                      <a:p>
                        <a:endParaRPr lang="th-TH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th-TH" sz="2200" b="1" dirty="0" smtClean="0">
                            <a:solidFill>
                              <a:schemeClr val="bg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1</a:t>
                        </a:r>
                        <a:r>
                          <a:rPr lang="th-TH" sz="2200" b="1" baseline="0" dirty="0" smtClean="0">
                            <a:solidFill>
                              <a:schemeClr val="bg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 คน</a:t>
                        </a:r>
                        <a:r>
                          <a:rPr lang="th-TH" sz="2200" b="1" dirty="0" smtClean="0">
                            <a:solidFill>
                              <a:schemeClr val="bg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ต่อ </a:t>
                        </a:r>
                        <a:r>
                          <a:rPr lang="th-TH" sz="2200" b="1" dirty="0" err="1" smtClean="0">
                            <a:solidFill>
                              <a:schemeClr val="bg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ปชก.</a:t>
                        </a:r>
                        <a:endParaRPr lang="th-TH" sz="22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th-TH" sz="2200" b="1" dirty="0" smtClean="0">
                            <a:solidFill>
                              <a:schemeClr val="bg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เฉลี่ยต่อหน่วย</a:t>
                        </a:r>
                        <a:endParaRPr lang="th-TH" sz="22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th-TH" sz="2200" b="1" dirty="0" smtClean="0">
                            <a:solidFill>
                              <a:schemeClr val="bg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1</a:t>
                        </a:r>
                        <a:r>
                          <a:rPr lang="th-TH" sz="2200" b="1" baseline="0" dirty="0" smtClean="0">
                            <a:solidFill>
                              <a:schemeClr val="bg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 คน</a:t>
                        </a:r>
                        <a:r>
                          <a:rPr lang="th-TH" sz="2200" b="1" dirty="0" smtClean="0">
                            <a:solidFill>
                              <a:schemeClr val="bg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ต่อ </a:t>
                        </a:r>
                        <a:r>
                          <a:rPr lang="th-TH" sz="2200" b="1" dirty="0" err="1" smtClean="0">
                            <a:solidFill>
                              <a:schemeClr val="bg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ปชก.</a:t>
                        </a:r>
                        <a:endParaRPr lang="th-TH" sz="22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th-TH" sz="2200" b="1" dirty="0" smtClean="0">
                            <a:solidFill>
                              <a:schemeClr val="bg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เฉลี่ยต่อหน่วย</a:t>
                        </a:r>
                      </a:p>
                    </a:txBody>
                    <a:tcPr marL="91438" marR="91438" marT="45717" marB="45717">
                      <a:solidFill>
                        <a:srgbClr val="0070C0"/>
                      </a:solidFill>
                    </a:tcPr>
                  </a:tc>
                </a:tr>
                <a:tr h="362853"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th-TH" sz="2200" b="1" dirty="0" smtClean="0">
                            <a:latin typeface="TH SarabunPSK" pitchFamily="34" charset="-34"/>
                            <a:cs typeface="TH SarabunPSK" pitchFamily="34" charset="-34"/>
                          </a:rPr>
                          <a:t>กำแพงเพชร</a:t>
                        </a:r>
                        <a:endParaRPr lang="th-TH" sz="2200" b="1" dirty="0"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th-TH" sz="2200" b="1" dirty="0" smtClean="0">
                            <a:latin typeface="TH SarabunPSK" pitchFamily="34" charset="-34"/>
                            <a:cs typeface="TH SarabunPSK" pitchFamily="34" charset="-34"/>
                          </a:rPr>
                          <a:t>ศสม.</a:t>
                        </a:r>
                      </a:p>
                    </a:txBody>
                    <a:tcPr marL="91438" marR="91438" marT="45717" marB="45717"/>
                  </a:tc>
                  <a:tc>
                    <a:txBody>
                      <a:bodyPr/>
                      <a:lstStyle/>
                      <a:p>
                        <a:pPr lvl="0" algn="ctr"/>
                        <a:r>
                          <a:rPr lang="th-TH" sz="2200" b="1" dirty="0" smtClean="0">
                            <a:latin typeface="TH SarabunPSK" pitchFamily="34" charset="-34"/>
                            <a:cs typeface="TH SarabunPSK" pitchFamily="34" charset="-34"/>
                          </a:rPr>
                          <a:t>2,</a:t>
                        </a:r>
                        <a:r>
                          <a:rPr lang="en-US" sz="2200" b="1" dirty="0" smtClean="0">
                            <a:latin typeface="TH SarabunPSK" pitchFamily="34" charset="-34"/>
                            <a:cs typeface="TH SarabunPSK" pitchFamily="34" charset="-34"/>
                          </a:rPr>
                          <a:t>667</a:t>
                        </a:r>
                        <a:endParaRPr lang="th-TH" sz="22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 anchor="ctr"/>
                  </a:tc>
                  <a:tc>
                    <a:txBody>
                      <a:bodyPr/>
                      <a:lstStyle/>
                      <a:p>
                        <a:pPr lvl="0" algn="ctr"/>
                        <a:r>
                          <a:rPr lang="th-TH" sz="2200" b="1" dirty="0" smtClean="0">
                            <a:latin typeface="TH SarabunPSK" pitchFamily="34" charset="-34"/>
                            <a:cs typeface="TH SarabunPSK" pitchFamily="34" charset="-34"/>
                          </a:rPr>
                          <a:t>2.5</a:t>
                        </a:r>
                        <a:endParaRPr lang="th-TH" sz="22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 anchor="ctr"/>
                  </a:tc>
                  <a:tc>
                    <a:txBody>
                      <a:bodyPr/>
                      <a:lstStyle/>
                      <a:p>
                        <a:pPr lvl="0" algn="ctr"/>
                        <a:r>
                          <a:rPr lang="th-TH" sz="2200" b="1" dirty="0" smtClean="0">
                            <a:latin typeface="TH SarabunPSK" pitchFamily="34" charset="-34"/>
                            <a:cs typeface="TH SarabunPSK" pitchFamily="34" charset="-34"/>
                          </a:rPr>
                          <a:t>3,</a:t>
                        </a:r>
                        <a:r>
                          <a:rPr lang="en-US" sz="2200" b="1" dirty="0" smtClean="0">
                            <a:latin typeface="TH SarabunPSK" pitchFamily="34" charset="-34"/>
                            <a:cs typeface="TH SarabunPSK" pitchFamily="34" charset="-34"/>
                          </a:rPr>
                          <a:t>333</a:t>
                        </a:r>
                        <a:endParaRPr lang="th-TH" sz="22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 anchor="ctr"/>
                  </a:tc>
                  <a:tc>
                    <a:txBody>
                      <a:bodyPr/>
                      <a:lstStyle/>
                      <a:p>
                        <a:pPr lvl="0" algn="ctr"/>
                        <a:r>
                          <a:rPr lang="en-US" sz="2200" b="1" dirty="0" smtClean="0">
                            <a:latin typeface="TH SarabunPSK" pitchFamily="34" charset="-34"/>
                            <a:cs typeface="TH SarabunPSK" pitchFamily="34" charset="-34"/>
                          </a:rPr>
                          <a:t>2.00</a:t>
                        </a:r>
                        <a:endParaRPr lang="th-TH" sz="22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 anchor="ctr"/>
                  </a:tc>
                </a:tr>
                <a:tr h="334287">
                  <a:tc vMerge="1">
                    <a:txBody>
                      <a:bodyPr/>
                      <a:lstStyle/>
                      <a:p>
                        <a:pPr algn="ctr"/>
                        <a:endPara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endParaRPr>
                      </a:p>
                    </a:txBody>
                    <a:tcPr marL="91438" marR="91438" marT="45717" marB="45717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th-TH" sz="2200" b="1" dirty="0" smtClean="0">
                            <a:latin typeface="TH SarabunPSK" pitchFamily="34" charset="-34"/>
                            <a:cs typeface="TH SarabunPSK" pitchFamily="34" charset="-34"/>
                          </a:rPr>
                          <a:t>รพ.สต.</a:t>
                        </a:r>
                        <a:endParaRPr lang="th-TH" sz="2200" b="1" dirty="0"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/>
                  </a:tc>
                  <a:tc>
                    <a:txBody>
                      <a:bodyPr/>
                      <a:lstStyle/>
                      <a:p>
                        <a:pPr lvl="0" algn="ctr"/>
                        <a:r>
                          <a:rPr lang="en-US" sz="2200" b="1" dirty="0" smtClean="0">
                            <a:latin typeface="TH SarabunPSK" pitchFamily="34" charset="-34"/>
                            <a:cs typeface="TH SarabunPSK" pitchFamily="34" charset="-34"/>
                          </a:rPr>
                          <a:t>3,394</a:t>
                        </a:r>
                        <a:endParaRPr lang="th-TH" sz="22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 anchor="ctr"/>
                  </a:tc>
                  <a:tc>
                    <a:txBody>
                      <a:bodyPr/>
                      <a:lstStyle/>
                      <a:p>
                        <a:pPr lvl="0" algn="ctr"/>
                        <a:r>
                          <a:rPr lang="en-US" sz="2200" b="1" dirty="0" smtClean="0">
                            <a:latin typeface="TH SarabunPSK" pitchFamily="34" charset="-34"/>
                            <a:cs typeface="TH SarabunPSK" pitchFamily="34" charset="-34"/>
                          </a:rPr>
                          <a:t>1.19</a:t>
                        </a:r>
                        <a:endParaRPr lang="th-TH" sz="22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 anchor="ctr"/>
                  </a:tc>
                  <a:tc>
                    <a:txBody>
                      <a:bodyPr/>
                      <a:lstStyle/>
                      <a:p>
                        <a:pPr lvl="0" algn="ctr"/>
                        <a:r>
                          <a:rPr lang="en-US" sz="2200" b="1" dirty="0" smtClean="0">
                            <a:latin typeface="TH SarabunPSK" pitchFamily="34" charset="-34"/>
                            <a:cs typeface="TH SarabunPSK" pitchFamily="34" charset="-34"/>
                          </a:rPr>
                          <a:t>1,739</a:t>
                        </a:r>
                        <a:endParaRPr lang="th-TH" sz="22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 anchor="ctr"/>
                  </a:tc>
                  <a:tc>
                    <a:txBody>
                      <a:bodyPr/>
                      <a:lstStyle/>
                      <a:p>
                        <a:pPr lvl="0" algn="ctr"/>
                        <a:r>
                          <a:rPr lang="en-US" sz="2200" b="1" dirty="0" smtClean="0">
                            <a:latin typeface="TH SarabunPSK" pitchFamily="34" charset="-34"/>
                            <a:cs typeface="TH SarabunPSK" pitchFamily="34" charset="-34"/>
                          </a:rPr>
                          <a:t>2.81</a:t>
                        </a:r>
                        <a:endParaRPr lang="th-TH" sz="22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 anchor="ctr"/>
                  </a:tc>
                </a:tr>
                <a:tr h="457231"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th-TH" sz="2200" b="1" dirty="0" smtClean="0">
                            <a:solidFill>
                              <a:schemeClr val="tx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เขต </a:t>
                        </a:r>
                        <a:r>
                          <a:rPr lang="en-US" sz="2200" b="1" dirty="0" smtClean="0">
                            <a:solidFill>
                              <a:schemeClr val="tx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3</a:t>
                        </a:r>
                        <a:endParaRPr lang="th-TH" sz="22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th-TH" sz="2200" b="1" dirty="0" smtClean="0">
                            <a:solidFill>
                              <a:schemeClr val="tx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ศสม.</a:t>
                        </a:r>
                      </a:p>
                    </a:txBody>
                    <a:tcPr marL="91438" marR="91438" marT="45717" marB="45717"/>
                  </a:tc>
                  <a:tc>
                    <a:txBody>
                      <a:bodyPr/>
                      <a:lstStyle/>
                      <a:p>
                        <a:pPr lvl="0" algn="ctr"/>
                        <a:r>
                          <a:rPr lang="en-US" sz="2200" b="1" dirty="0" smtClean="0">
                            <a:solidFill>
                              <a:schemeClr val="tx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2</a:t>
                        </a:r>
                        <a:r>
                          <a:rPr lang="th-TH" sz="2200" b="1" dirty="0" smtClean="0">
                            <a:solidFill>
                              <a:schemeClr val="tx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,</a:t>
                        </a:r>
                        <a:r>
                          <a:rPr lang="en-US" sz="2200" b="1" dirty="0" smtClean="0">
                            <a:solidFill>
                              <a:schemeClr val="tx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120</a:t>
                        </a:r>
                        <a:endParaRPr lang="th-TH" sz="22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 anchor="ctr"/>
                  </a:tc>
                  <a:tc>
                    <a:txBody>
                      <a:bodyPr/>
                      <a:lstStyle/>
                      <a:p>
                        <a:pPr lvl="0" algn="ctr"/>
                        <a:r>
                          <a:rPr lang="en-US" sz="2200" b="1" dirty="0" smtClean="0">
                            <a:solidFill>
                              <a:schemeClr val="tx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5.3</a:t>
                        </a:r>
                        <a:endParaRPr lang="th-TH" sz="22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 anchor="ctr"/>
                  </a:tc>
                  <a:tc>
                    <a:txBody>
                      <a:bodyPr/>
                      <a:lstStyle/>
                      <a:p>
                        <a:pPr lvl="0" algn="ctr"/>
                        <a:r>
                          <a:rPr lang="en-US" sz="2200" b="1" dirty="0" smtClean="0">
                            <a:solidFill>
                              <a:schemeClr val="tx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13,299</a:t>
                        </a:r>
                        <a:endParaRPr lang="th-TH" sz="22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 anchor="ctr"/>
                  </a:tc>
                  <a:tc>
                    <a:txBody>
                      <a:bodyPr/>
                      <a:lstStyle/>
                      <a:p>
                        <a:pPr lvl="0" algn="ctr"/>
                        <a:r>
                          <a:rPr lang="en-US" sz="2200" b="1" dirty="0" smtClean="0">
                            <a:solidFill>
                              <a:schemeClr val="tx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0.79</a:t>
                        </a:r>
                        <a:endParaRPr lang="th-TH" sz="22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 anchor="ctr"/>
                  </a:tc>
                </a:tr>
                <a:tr h="457231">
                  <a:tc vMerge="1">
                    <a:txBody>
                      <a:bodyPr/>
                      <a:lstStyle/>
                      <a:p>
                        <a:pPr algn="ctr"/>
                        <a:endPara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endParaRPr>
                      </a:p>
                    </a:txBody>
                    <a:tcPr marL="91438" marR="91438" marT="45717" marB="45717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th-TH" sz="2200" b="1" dirty="0" smtClean="0">
                            <a:solidFill>
                              <a:schemeClr val="tx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รพ.สต.</a:t>
                        </a:r>
                      </a:p>
                    </a:txBody>
                    <a:tcPr marL="91438" marR="91438" marT="45717" marB="45717"/>
                  </a:tc>
                  <a:tc>
                    <a:txBody>
                      <a:bodyPr/>
                      <a:lstStyle/>
                      <a:p>
                        <a:pPr lvl="0" algn="ctr"/>
                        <a:r>
                          <a:rPr lang="en-US" sz="2200" b="1" dirty="0" smtClean="0">
                            <a:solidFill>
                              <a:schemeClr val="tx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4,263</a:t>
                        </a:r>
                        <a:endParaRPr lang="th-TH" sz="22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 anchor="ctr"/>
                  </a:tc>
                  <a:tc>
                    <a:txBody>
                      <a:bodyPr/>
                      <a:lstStyle/>
                      <a:p>
                        <a:pPr lvl="0" algn="ctr"/>
                        <a:r>
                          <a:rPr lang="en-US" sz="2200" b="1" dirty="0" smtClean="0">
                            <a:solidFill>
                              <a:schemeClr val="tx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1.04</a:t>
                        </a:r>
                        <a:endParaRPr lang="th-TH" sz="22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 anchor="ctr"/>
                  </a:tc>
                  <a:tc>
                    <a:txBody>
                      <a:bodyPr/>
                      <a:lstStyle/>
                      <a:p>
                        <a:pPr lvl="0" algn="ctr"/>
                        <a:r>
                          <a:rPr lang="en-US" sz="2200" b="1" dirty="0" smtClean="0">
                            <a:solidFill>
                              <a:schemeClr val="tx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1,746</a:t>
                        </a:r>
                        <a:endParaRPr lang="th-TH" sz="22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endParaRPr>
                      </a:p>
                    </a:txBody>
                    <a:tcPr marL="91438" marR="91438" marT="45717" marB="45717" anchor="ctr"/>
                  </a:tc>
                  <a:tc>
                    <a:txBody>
                      <a:bodyPr/>
                      <a:lstStyle/>
                      <a:p>
                        <a:pPr lvl="0" algn="ctr"/>
                        <a:r>
                          <a:rPr lang="en-US" sz="2200" b="1" dirty="0" smtClean="0">
                            <a:solidFill>
                              <a:schemeClr val="tx1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a:t>2.50</a:t>
                        </a:r>
                      </a:p>
                    </a:txBody>
                    <a:tcPr marL="91438" marR="91438" marT="45717" marB="45717" anchor="ctr"/>
                  </a:tc>
                </a:tr>
              </a:tbl>
            </a:graphicData>
          </a:graphic>
        </p:graphicFrame>
        <p:cxnSp>
          <p:nvCxnSpPr>
            <p:cNvPr id="12" name="ตัวเชื่อมต่อตรง 11"/>
            <p:cNvCxnSpPr/>
            <p:nvPr/>
          </p:nvCxnSpPr>
          <p:spPr>
            <a:xfrm>
              <a:off x="571472" y="5773291"/>
              <a:ext cx="8143932" cy="1588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571472" y="6676847"/>
              <a:ext cx="8143932" cy="1588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สี่เหลี่ยมผืนผ้า 108"/>
          <p:cNvSpPr/>
          <p:nvPr/>
        </p:nvSpPr>
        <p:spPr>
          <a:xfrm>
            <a:off x="4957762" y="1828800"/>
            <a:ext cx="609600" cy="457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08"/>
          <p:cNvSpPr/>
          <p:nvPr/>
        </p:nvSpPr>
        <p:spPr>
          <a:xfrm>
            <a:off x="3586162" y="2286000"/>
            <a:ext cx="762000" cy="469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08"/>
          <p:cNvSpPr/>
          <p:nvPr/>
        </p:nvSpPr>
        <p:spPr>
          <a:xfrm>
            <a:off x="5872162" y="5016931"/>
            <a:ext cx="685800" cy="469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08"/>
          <p:cNvSpPr/>
          <p:nvPr/>
        </p:nvSpPr>
        <p:spPr>
          <a:xfrm>
            <a:off x="3052762" y="5429264"/>
            <a:ext cx="762000" cy="457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86557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3861</TotalTime>
  <Words>1790</Words>
  <Application>Microsoft Office PowerPoint</Application>
  <PresentationFormat>นำเสนอทางหน้าจอ (4:3)</PresentationFormat>
  <Paragraphs>659</Paragraphs>
  <Slides>29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9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8" baseType="lpstr">
      <vt:lpstr>Office Theme</vt:lpstr>
      <vt:lpstr>1_ชุดรูปแบบของ Office</vt:lpstr>
      <vt:lpstr>3_ชุดรูปแบบของ Office</vt:lpstr>
      <vt:lpstr>6_ชุดรูปแบบของ Office</vt:lpstr>
      <vt:lpstr>7_ชุดรูปแบบของ Office</vt:lpstr>
      <vt:lpstr>1_Office Theme</vt:lpstr>
      <vt:lpstr>2_Office Theme</vt:lpstr>
      <vt:lpstr>3_Office Theme</vt:lpstr>
      <vt:lpstr>4_Office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ความครอบคลุมหลักประกันสุขภาพ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สถานการณ์โรคติดต่อที่สำคัญ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งบลงทุน   งบประมาณรายจ่ายประจำปีงบประมาณ 2558</vt:lpstr>
      <vt:lpstr> งบลงทุน งบกระตุ้นเศรษฐกิจประจำปีงบประมาณ 2558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NXZ</dc:creator>
  <cp:lastModifiedBy>ict</cp:lastModifiedBy>
  <cp:revision>720</cp:revision>
  <dcterms:created xsi:type="dcterms:W3CDTF">2015-03-21T08:38:07Z</dcterms:created>
  <dcterms:modified xsi:type="dcterms:W3CDTF">2015-06-29T04:59:46Z</dcterms:modified>
</cp:coreProperties>
</file>