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60" r:id="rId3"/>
    <p:sldId id="267" r:id="rId4"/>
    <p:sldId id="280" r:id="rId5"/>
    <p:sldId id="258" r:id="rId6"/>
    <p:sldId id="266" r:id="rId7"/>
    <p:sldId id="273" r:id="rId8"/>
    <p:sldId id="268" r:id="rId9"/>
    <p:sldId id="274" r:id="rId10"/>
    <p:sldId id="269" r:id="rId11"/>
    <p:sldId id="270" r:id="rId12"/>
    <p:sldId id="271" r:id="rId13"/>
    <p:sldId id="279" r:id="rId14"/>
    <p:sldId id="281" r:id="rId15"/>
    <p:sldId id="282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E5241-3974-4987-AA5F-CD1CCFD57A6B}" type="datetimeFigureOut">
              <a:rPr lang="th-TH" smtClean="0"/>
              <a:pPr/>
              <a:t>29/06/58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B1AF1-7188-469B-97F8-237D2EDD996F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67015" y="1428736"/>
            <a:ext cx="82153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โรงพยาบาลกำแพงเพชร โรงพยาบาลคุณภาพ คู่คุณธรรม</a:t>
            </a:r>
            <a:endParaRPr lang="th-TH" sz="3600" dirty="0">
              <a:solidFill>
                <a:srgbClr val="00206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387" y="2071678"/>
            <a:ext cx="9072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6600" dirty="0">
              <a:solidFill>
                <a:srgbClr val="00206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pic>
        <p:nvPicPr>
          <p:cNvPr id="1026" name="Picture 2" descr="http://gishealth.moph.go.th/healthmap/upload/logo/p_10721_130114_1054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786058"/>
            <a:ext cx="3575426" cy="35813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71414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 </a:t>
            </a:r>
          </a:p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ของกลุ่มภารกิจบริการ</a:t>
            </a:r>
            <a:r>
              <a:rPr lang="th-TH" b="1" dirty="0" smtClean="0">
                <a:latin typeface="TH NiramitIT๙ " pitchFamily="2" charset="-34"/>
                <a:cs typeface="TH NiramitIT๙ " pitchFamily="2" charset="-34"/>
              </a:rPr>
              <a:t> </a:t>
            </a:r>
            <a:r>
              <a:rPr lang="th-TH" b="1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ด้านอำนวยการ 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dirty="0">
              <a:latin typeface="TH NiramitIT๙ " pitchFamily="2" charset="-34"/>
              <a:cs typeface="TH NiramitIT๙ " pitchFamily="2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84469" y="1428736"/>
          <a:ext cx="9001125" cy="542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574945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ซื่อสัตย์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มีน้ำใจ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  <a:tr h="4626942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ทำงานแบบมีเป้าหมาย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ฝึกฝนตนเองในงานที่ได้รับมอบหมาย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3.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ไม่ละทิ้งงาน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4.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 ปฏิบัติงานตามระเบียบแบบแผนและกฎหมาย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5.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มาทำงานตรงเวลา</a:t>
                      </a:r>
                      <a:endParaRPr lang="th-TH" sz="24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รักษาผลประโยชน์ทางราชการเป็นสำคัญ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ซื่อสัตย์สุจริตในการทำงาน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3.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ไม่เบียดบังเวลาราชการ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4.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ทำงานด้วยความซื่อสัตย์สุจริต มีอุดมการณ์ที่เป็นประโยชน์แก่ทางราชการ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5.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รักษาคำพูด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endParaRPr lang="th-TH" sz="24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สร้างบรรยากาศการทำงานที่ดี</a:t>
                      </a:r>
                      <a:endParaRPr lang="th-TH" sz="240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สนับสนุน/ส่งเสริมสัมพันธภาพเพื่อให้การทำงานมีประสิทธิภาพ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3.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เต็มใจให้ข้อมูลข่าวสาร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4.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ยิ้ม ทักทาย ผู้มาติดต่อ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5.</a:t>
                      </a:r>
                      <a:r>
                        <a:rPr lang="th-TH" sz="28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ประสานการทำงาน/ความร่วมมือในการสนับสนุนการทำงานร่วมกัน</a:t>
                      </a:r>
                      <a:endParaRPr lang="en-US" sz="2800" kern="1200" dirty="0" smtClean="0">
                        <a:solidFill>
                          <a:schemeClr val="dk1"/>
                        </a:solidFill>
                        <a:latin typeface="TH NiramitIT๙ " pitchFamily="2" charset="-34"/>
                        <a:ea typeface="+mn-ea"/>
                        <a:cs typeface="TH NiramitIT๙ 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17" y="857232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71414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 </a:t>
            </a:r>
          </a:p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ของกลุ่มภารกิจบริการ</a:t>
            </a:r>
            <a:r>
              <a:rPr lang="th-TH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ด้านพัฒนาระบบบริการ 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dirty="0">
              <a:latin typeface="TH NiramitIT๙ " pitchFamily="2" charset="-34"/>
              <a:cs typeface="TH NiramitIT๙ " pitchFamily="2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84469" y="1656113"/>
          <a:ext cx="9001125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ซื่อสัตย์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มีน้ำใจ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  <a:tr h="775608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รับผิดชอบงานที่ทำให้ดีที่สุด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2.ตรงต่อเวลาทำงาน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3.พัฒนาตนเองให้มีความรู้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4.แต่งกายถูกระเบียบ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5.ทำหน้าที่ตนเองให้ดีที่สุด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6.ติดตามงานที่รับมอบหมาย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7.ปฏิบัติถูกต้องและตรงเวลา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8.รับผิดชอบต่องานที่ได้รับ</a:t>
                      </a:r>
                      <a:endParaRPr lang="th-TH" sz="24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1.ซื่อสัตย์และมีวินัยในตนเอง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2.จริงใจต่อเพื่อนร่วมงาน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3.ไม่แสวงหาผลประโยชน์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4. ซื่อสัตย์ต่อหน้าที่ตนเอง</a:t>
                      </a: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5.ประพฤติตรง มีความจริงใจ </a:t>
                      </a:r>
                    </a:p>
                    <a:p>
                      <a:pPr algn="l"/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1.มีใจบริการในงาน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2.เอื้อเฟื้อเผื่อแผ่ต่อผู้รับบริการ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3.อาสาช่วยเหลือผู้อื่นที่สามารถทำได้</a:t>
                      </a: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4.เห็นประโยชน์ขององค์กรมากกว่าส่วนตน</a:t>
                      </a: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5.ช่วยเหลือผู้อื่นด้วยความจริงใจ</a:t>
                      </a: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6.มีน้ำใจต่อผู้อื่นและผู้ร่วมงาน</a:t>
                      </a: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7.ช่วยเพื่อนร่วมงาน</a:t>
                      </a:r>
                      <a:endParaRPr lang="th-TH" sz="24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17" y="1000108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71414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 </a:t>
            </a:r>
          </a:p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ของกลุ่มภารกิจ</a:t>
            </a:r>
            <a:r>
              <a:rPr lang="th-TH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บริการด้านปฐมภูมิ 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dirty="0"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17" y="954929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2" y="1571637"/>
          <a:ext cx="9143997" cy="528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7999"/>
                <a:gridCol w="3047999"/>
                <a:gridCol w="3047999"/>
              </a:tblGrid>
              <a:tr h="660799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ซื่อสัตย์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มีน้ำใจ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  <a:tr h="4625588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ตรงต่อเวลา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2.แต่งกายถูกระเบียบของโรงพยาบาล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3.รับผิดชอบต่อหน้าที่ที่ได้รับมอบหมาย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4.พัฒนาตนเองให้มีความรู้    ต่อหน้าที่ ที่รับผิดชอบ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5.เป็นแบบอย่างแก่บุคคลทั่วไปในการดูแลสุขภาพของตนเอง</a:t>
                      </a:r>
                      <a:endParaRPr lang="th-TH" sz="2400" dirty="0">
                        <a:solidFill>
                          <a:srgbClr val="000000"/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1.ไม่เบียดเบียนเวลาราชการ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2.ไม่แสวงหาผลประโยชน์จากโรงพยาบาล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3.ไม่สร้างความแตกแยก      ในหมู่คณะ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4.ไม่พูดคำหยาบ</a:t>
                      </a:r>
                      <a:r>
                        <a:rPr lang="th-TH" sz="2400" baseline="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 วาจาสุภาพ</a:t>
                      </a:r>
                    </a:p>
                    <a:p>
                      <a:pPr algn="l"/>
                      <a:r>
                        <a:rPr lang="th-TH" sz="2400" baseline="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5.ประพฤติตรง มีความจริงใจ ปราศจากความรู้สึกลำเอียงหรืออคติ</a:t>
                      </a:r>
                    </a:p>
                    <a:p>
                      <a:pPr algn="l"/>
                      <a:endParaRPr lang="th-TH" sz="2400" dirty="0">
                        <a:solidFill>
                          <a:srgbClr val="000000"/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1.เสียสละ ช่วยเหลือผู้อื่นโดยไม่หวังผลตอบแทน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2.เอื้อเฟื้อเผื่อแผ่ต่อผู้ร่วมงาน</a:t>
                      </a:r>
                      <a:r>
                        <a:rPr lang="th-TH" sz="2400" baseline="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 ดูแลผู้รับบริการ ด้วยหัวใจความเป็นมนุษย์</a:t>
                      </a:r>
                    </a:p>
                    <a:p>
                      <a:pPr algn="l"/>
                      <a:r>
                        <a:rPr lang="th-TH" sz="2400" baseline="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3.มีความรักในองค์กร เห็นประโยชน์ขององค์กรมากกว่าประโยชน์ส่วนตน</a:t>
                      </a:r>
                    </a:p>
                    <a:p>
                      <a:pPr algn="l"/>
                      <a:r>
                        <a:rPr lang="th-TH" sz="2400" baseline="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4.ยิ้ม ไหว้ ทักทาย</a:t>
                      </a:r>
                    </a:p>
                    <a:p>
                      <a:pPr algn="l"/>
                      <a:r>
                        <a:rPr lang="th-TH" sz="2400" baseline="0" dirty="0" smtClean="0">
                          <a:solidFill>
                            <a:srgbClr val="000000"/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5.อาสาช่วยเหลือสังคมด้วยแรงกาย สติปัญญา และลงมือปฏิบัติ</a:t>
                      </a:r>
                      <a:endParaRPr lang="th-TH" sz="2400" dirty="0">
                        <a:solidFill>
                          <a:srgbClr val="000000"/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สี่เหลี่ยมผืนผ้า 8"/>
          <p:cNvSpPr/>
          <p:nvPr/>
        </p:nvSpPr>
        <p:spPr>
          <a:xfrm>
            <a:off x="214314" y="1643050"/>
            <a:ext cx="87154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h-TH" sz="5400" b="1" dirty="0" smtClean="0">
                <a:solidFill>
                  <a:schemeClr val="tx2"/>
                </a:solidFill>
                <a:latin typeface="TH NiramitIT๙ " pitchFamily="2" charset="-34"/>
                <a:cs typeface="TH NiramitIT๙ " pitchFamily="2" charset="-34"/>
              </a:rPr>
              <a:t>กิจกรรมที่ 3</a:t>
            </a:r>
            <a:r>
              <a:rPr lang="th-TH" sz="5400" dirty="0" smtClean="0">
                <a:solidFill>
                  <a:schemeClr val="tx2"/>
                </a:solidFill>
                <a:latin typeface="TH NiramitIT๙ " pitchFamily="2" charset="-34"/>
                <a:cs typeface="TH NiramitIT๙ " pitchFamily="2" charset="-34"/>
              </a:rPr>
              <a:t> </a:t>
            </a:r>
            <a:br>
              <a:rPr lang="th-TH" sz="5400" dirty="0" smtClean="0">
                <a:solidFill>
                  <a:schemeClr val="tx2"/>
                </a:solidFill>
                <a:latin typeface="TH NiramitIT๙ " pitchFamily="2" charset="-34"/>
                <a:cs typeface="TH NiramitIT๙ " pitchFamily="2" charset="-34"/>
              </a:rPr>
            </a:br>
            <a:r>
              <a:rPr lang="th-TH" sz="4800" dirty="0" smtClean="0">
                <a:solidFill>
                  <a:schemeClr val="tx2"/>
                </a:solidFill>
                <a:latin typeface="TH NiramitIT๙ " pitchFamily="2" charset="-34"/>
                <a:cs typeface="TH NiramitIT๙ " pitchFamily="2" charset="-34"/>
              </a:rPr>
              <a:t>สร้างสิ่งแวดล้อมในโรงพยาบาลให้เอื้อต่อ</a:t>
            </a:r>
          </a:p>
          <a:p>
            <a:pPr algn="ctr"/>
            <a:r>
              <a:rPr lang="th-TH" sz="4800" dirty="0" smtClean="0">
                <a:solidFill>
                  <a:schemeClr val="tx2"/>
                </a:solidFill>
                <a:latin typeface="TH NiramitIT๙ " pitchFamily="2" charset="-34"/>
                <a:cs typeface="TH NiramitIT๙ " pitchFamily="2" charset="-34"/>
              </a:rPr>
              <a:t>การพัฒนาและส่งเสริมคุณธรรม จริยธรรม</a:t>
            </a:r>
            <a:endParaRPr lang="th-TH" sz="4800" dirty="0">
              <a:solidFill>
                <a:schemeClr val="tx2"/>
              </a:solidFill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4612" y="428604"/>
            <a:ext cx="44903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rgbClr val="7030A0"/>
                </a:solidFill>
                <a:latin typeface="TH NiramitIT๙" pitchFamily="2" charset="-34"/>
                <a:cs typeface="TH NiramitIT๙" pitchFamily="2" charset="-34"/>
              </a:rPr>
              <a:t>3 สิงหาคม 2558</a:t>
            </a:r>
            <a:endParaRPr lang="th-TH" sz="6000" b="1" dirty="0">
              <a:solidFill>
                <a:srgbClr val="7030A0"/>
              </a:solidFill>
              <a:latin typeface="TH NiramitIT๙" pitchFamily="2" charset="-34"/>
              <a:cs typeface="TH NiramitIT๙" pitchFamily="2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71438" y="1428736"/>
            <a:ext cx="9001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>“</a:t>
            </a:r>
            <a:r>
              <a:rPr lang="th-TH" sz="4000" dirty="0" smtClean="0">
                <a:solidFill>
                  <a:srgbClr val="0000CC"/>
                </a:solidFill>
                <a:latin typeface="TH NiramitIT๙ " pitchFamily="2" charset="-34"/>
                <a:cs typeface="TH NiramitIT๙ " pitchFamily="2" charset="-34"/>
              </a:rPr>
              <a:t>เปิดอาคารผู้ป่วยนอก 60 ปี โรงพยาบาลกำแพงเพชร”</a:t>
            </a:r>
            <a:endParaRPr lang="th-TH" sz="4000" dirty="0">
              <a:solidFill>
                <a:srgbClr val="0000CC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928662" y="2000240"/>
            <a:ext cx="72866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TH NiramitIT๙ " pitchFamily="2" charset="-34"/>
                <a:cs typeface="TH NiramitIT๙ " pitchFamily="2" charset="-34"/>
              </a:rPr>
              <a:t>โดย ฯพณฯ องคมนตรี </a:t>
            </a:r>
            <a:r>
              <a:rPr lang="th-TH" sz="3200" dirty="0" err="1" smtClean="0">
                <a:solidFill>
                  <a:schemeClr val="accent6">
                    <a:lumMod val="75000"/>
                  </a:schemeClr>
                </a:solidFill>
                <a:latin typeface="TH NiramitIT๙ " pitchFamily="2" charset="-34"/>
                <a:cs typeface="TH NiramitIT๙ " pitchFamily="2" charset="-34"/>
              </a:rPr>
              <a:t>ศจ.</a:t>
            </a:r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TH NiramitIT๙ " pitchFamily="2" charset="-34"/>
                <a:cs typeface="TH NiramitIT๙ " pitchFamily="2" charset="-34"/>
              </a:rPr>
              <a:t>เกียรติคุณ นพ.เกษม </a:t>
            </a:r>
            <a:r>
              <a:rPr lang="th-TH" sz="3200" dirty="0" err="1" smtClean="0">
                <a:solidFill>
                  <a:schemeClr val="accent6">
                    <a:lumMod val="75000"/>
                  </a:schemeClr>
                </a:solidFill>
                <a:latin typeface="TH NiramitIT๙ " pitchFamily="2" charset="-34"/>
                <a:cs typeface="TH NiramitIT๙ " pitchFamily="2" charset="-34"/>
              </a:rPr>
              <a:t>วัฒน</a:t>
            </a:r>
            <a:r>
              <a:rPr lang="th-TH" sz="3200" dirty="0" smtClean="0">
                <a:solidFill>
                  <a:schemeClr val="accent6">
                    <a:lumMod val="75000"/>
                  </a:schemeClr>
                </a:solidFill>
                <a:latin typeface="TH NiramitIT๙ " pitchFamily="2" charset="-34"/>
                <a:cs typeface="TH NiramitIT๙ " pitchFamily="2" charset="-34"/>
              </a:rPr>
              <a:t>ชัย   </a:t>
            </a:r>
            <a:endParaRPr lang="th-TH" sz="3200" dirty="0">
              <a:solidFill>
                <a:schemeClr val="accent6">
                  <a:lumMod val="75000"/>
                </a:schemeClr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pic>
        <p:nvPicPr>
          <p:cNvPr id="9" name="รูปภาพ 8" descr="10307207_685550198180175_6470280172099196328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62" y="2688038"/>
            <a:ext cx="3929090" cy="2741226"/>
          </a:xfrm>
          <a:prstGeom prst="rect">
            <a:avLst/>
          </a:prstGeom>
        </p:spPr>
      </p:pic>
      <p:pic>
        <p:nvPicPr>
          <p:cNvPr id="10" name="รูปภาพ 9" descr="10339587_685550151513513_760576663689757156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7214" y="2688038"/>
            <a:ext cx="3919628" cy="27362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42908" y="2786059"/>
            <a:ext cx="564357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zh-TW" sz="40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TH NiramitIT๙" pitchFamily="2" charset="-34"/>
                <a:ea typeface="Cordia New" pitchFamily="34" charset="-34"/>
                <a:cs typeface="TH NiramitIT๙" pitchFamily="2" charset="-34"/>
              </a:rPr>
              <a:t>โรงพยาบาลกำแพงเพชร </a:t>
            </a:r>
            <a:br>
              <a:rPr kumimoji="0" lang="th-TH" altLang="zh-TW" sz="40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TH NiramitIT๙" pitchFamily="2" charset="-34"/>
                <a:ea typeface="Cordia New" pitchFamily="34" charset="-34"/>
                <a:cs typeface="TH NiramitIT๙" pitchFamily="2" charset="-34"/>
              </a:rPr>
            </a:br>
            <a:r>
              <a:rPr kumimoji="0" lang="th-TH" altLang="zh-TW" sz="40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TH NiramitIT๙" pitchFamily="2" charset="-34"/>
                <a:ea typeface="Cordia New" pitchFamily="34" charset="-34"/>
                <a:cs typeface="TH NiramitIT๙" pitchFamily="2" charset="-34"/>
              </a:rPr>
              <a:t>โรงพยาบาลคุณภาพ คู่คุณธรรม</a:t>
            </a:r>
            <a:endParaRPr kumimoji="0" lang="th-TH" altLang="zh-TW" sz="4000" b="0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pic>
        <p:nvPicPr>
          <p:cNvPr id="7" name="Picture 6" descr="C:\Users\KPH-PLC\Pictures\รูป\ตราโรงพยาบาล\รพ.กพ. copy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1000108"/>
            <a:ext cx="1857388" cy="1796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http://www.kph.go.th/html/images/special_article_images/head/10601288_861359353909010_729566109_n.jpg"/>
          <p:cNvPicPr>
            <a:picLocks noChangeAspect="1" noChangeArrowheads="1"/>
          </p:cNvPicPr>
          <p:nvPr/>
        </p:nvPicPr>
        <p:blipFill>
          <a:blip r:embed="rId3"/>
          <a:srcRect t="4615"/>
          <a:stretch>
            <a:fillRect/>
          </a:stretch>
        </p:blipFill>
        <p:spPr bwMode="auto">
          <a:xfrm>
            <a:off x="5429256" y="928670"/>
            <a:ext cx="3388551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157" y="1306338"/>
            <a:ext cx="90725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3200" dirty="0" err="1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sz="3200" dirty="0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ลักษณ์โรงพยาบาลกำแพงเพชร หมายถึง คุณลักษณะของบุคลากรที่เกิดขึ้นตามวิสัยทัศน์ </a:t>
            </a:r>
            <a:r>
              <a:rPr lang="th-TH" sz="3200" dirty="0" err="1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พันธ</a:t>
            </a:r>
            <a:r>
              <a:rPr lang="th-TH" sz="3200" dirty="0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กิจ ของโรงพยาบาลกำแพงเพชร </a:t>
            </a:r>
            <a:endParaRPr lang="th-TH" sz="3200" dirty="0">
              <a:solidFill>
                <a:srgbClr val="00206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639529"/>
            <a:ext cx="721523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h-TH" sz="3600" dirty="0" smtClean="0">
                <a:solidFill>
                  <a:srgbClr val="C00000"/>
                </a:solidFill>
                <a:latin typeface="TH NiramitIT๙ " pitchFamily="2" charset="-34"/>
                <a:cs typeface="TH NiramitIT๙ " pitchFamily="2" charset="-34"/>
              </a:rPr>
              <a:t>ความหมาย</a:t>
            </a:r>
            <a:r>
              <a:rPr lang="th-TH" sz="3600" dirty="0" err="1" smtClean="0">
                <a:solidFill>
                  <a:srgbClr val="C00000"/>
                </a:solidFill>
                <a:latin typeface="TH NiramitIT๙ " pitchFamily="2" charset="-34"/>
                <a:cs typeface="TH NiramitIT๙ " pitchFamily="2" charset="-34"/>
              </a:rPr>
              <a:t>ของอัต</a:t>
            </a:r>
            <a:r>
              <a:rPr lang="th-TH" sz="3600" dirty="0" smtClean="0">
                <a:solidFill>
                  <a:srgbClr val="C00000"/>
                </a:solidFill>
                <a:latin typeface="TH NiramitIT๙ " pitchFamily="2" charset="-34"/>
                <a:cs typeface="TH NiramitIT๙ " pitchFamily="2" charset="-34"/>
              </a:rPr>
              <a:t>ลักษณ์โรงพยาบาลกำแพงเพชร</a:t>
            </a:r>
            <a:endParaRPr lang="th-TH" sz="3600" dirty="0">
              <a:solidFill>
                <a:srgbClr val="C0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157" y="2714620"/>
            <a:ext cx="90725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dirty="0" smtClean="0">
                <a:solidFill>
                  <a:srgbClr val="002060"/>
                </a:solidFill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6600" dirty="0">
              <a:solidFill>
                <a:srgbClr val="00206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pic>
        <p:nvPicPr>
          <p:cNvPr id="6148" name="Picture 4" descr="http://kph.go.th/html/images/special_article_images/hos2.jpg"/>
          <p:cNvPicPr>
            <a:picLocks noChangeAspect="1" noChangeArrowheads="1"/>
          </p:cNvPicPr>
          <p:nvPr/>
        </p:nvPicPr>
        <p:blipFill>
          <a:blip r:embed="rId2" cstate="print"/>
          <a:srcRect l="3125" t="12995" r="4687" b="14603"/>
          <a:stretch>
            <a:fillRect/>
          </a:stretch>
        </p:blipFill>
        <p:spPr bwMode="auto">
          <a:xfrm>
            <a:off x="2714612" y="3714752"/>
            <a:ext cx="4214842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92867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h-TH" sz="7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นโยบาย</a:t>
            </a:r>
            <a:r>
              <a:rPr kumimoji="0" lang="en-US" sz="72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 : 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นโยบายในการดำเนินงานโรงพยาบาลคุณภาพคู่คุณธรรม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เป็นการส่งเสริมคุณธรรมจริยธรรมให้กับ  บุคลกรทุกระดับ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ให้ปฏิบัติหน้าที่ด้วยความเป็นธรรม  ซื่อสัตย์  สุจริต </a:t>
            </a:r>
            <a:r>
              <a:rPr kumimoji="0" lang="th-TH" sz="3600" b="1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 </a:t>
            </a:r>
            <a:r>
              <a:rPr kumimoji="0" lang="th-TH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ถูกต้อง โปร่งใส  สามารถตรวจสอบได้จึงได้ประกาศเป็นนโยบาย ดังนี้</a:t>
            </a:r>
            <a:endParaRPr kumimoji="0" lang="en-US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000164" y="1214422"/>
            <a:ext cx="992988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1371600" marR="0" lvl="3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1.สร้างจิตสำนึกเรื่องคุณธรรม จริยธรรม แก่บุคลากรทุกระดับ เพื่อให้เกิดความพึงพอใจแก่ผู้รับบริการ และเกิดความสุขในการทำงาน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1371600" marR="0" lvl="3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2.ส่งเสริมให้บุคลากร มีคุณธรรม จริยธรรม และนำมาใช้ในชีวิตประจำวันได้อย่างมีความสุข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1371600" marR="0" lvl="3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3.สร้างสิ่งแวดล้อมที่เอื้ออำนวยต่อการพัฒนา และส่งเสริมคุณธรรม จริยธรรม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ngsana New" pitchFamily="18" charset="-34"/>
            </a:endParaRPr>
          </a:p>
          <a:p>
            <a:pPr marL="1371600" marR="0" lvl="3" indent="0" algn="thaiDi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th-TH" sz="32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4.สร้างวัฒนธรรมองค์กรที่ดี เพื่อให้เกิดการพัฒนาด้านคุณธรรม จริยธรรม อย่างต่อเนื่อง</a:t>
            </a:r>
            <a:endParaRPr kumimoji="0" lang="th-TH" sz="32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Arial" pitchFamily="34" charset="0"/>
              <a:cs typeface="Angsana New" pitchFamily="18" charset="-34"/>
            </a:endParaRP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643306" y="500042"/>
            <a:ext cx="19848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th-TH" sz="4400" b="1" dirty="0" smtClean="0">
                <a:solidFill>
                  <a:schemeClr val="tx2"/>
                </a:solidFill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นโยบาย</a:t>
            </a:r>
            <a:r>
              <a:rPr lang="en-US" sz="4400" b="1" dirty="0" smtClean="0">
                <a:solidFill>
                  <a:schemeClr val="tx2"/>
                </a:solidFill>
                <a:latin typeface="TH NiramitIT๙" pitchFamily="2" charset="-34"/>
                <a:ea typeface="Times New Roman" pitchFamily="18" charset="0"/>
                <a:cs typeface="TH NiramitIT๙" pitchFamily="2" charset="-34"/>
              </a:rPr>
              <a:t> : </a:t>
            </a:r>
            <a:endParaRPr lang="en-US" sz="4400" dirty="0" smtClean="0">
              <a:solidFill>
                <a:schemeClr val="tx2"/>
              </a:solidFill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71414"/>
            <a:ext cx="9072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ไปใช้สู่การปฏิบัติของ</a:t>
            </a:r>
          </a:p>
          <a:p>
            <a:pPr algn="ctr"/>
            <a:r>
              <a:rPr lang="th-TH" sz="4400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sz="4400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17" y="1169243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84469" y="1977408"/>
          <a:ext cx="9001125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</a:t>
                      </a:r>
                      <a:endParaRPr lang="th-TH" sz="32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NiramitIT๙ " pitchFamily="2" charset="-34"/>
                          <a:cs typeface="TH NiramitIT๙ " pitchFamily="2" charset="-34"/>
                        </a:rPr>
                        <a:t>ซื่อสัตย์</a:t>
                      </a:r>
                      <a:endParaRPr lang="th-TH" sz="32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 smtClean="0">
                          <a:latin typeface="TH NiramitIT๙ " pitchFamily="2" charset="-34"/>
                          <a:cs typeface="TH NiramitIT๙ " pitchFamily="2" charset="-34"/>
                        </a:rPr>
                        <a:t>มีน้ำใจ</a:t>
                      </a:r>
                      <a:endParaRPr lang="th-TH" sz="32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  <a:tr h="775608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ตรงต่อเวลา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2.แต่งกายถูกระเบียบของโรงพยาบาล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3.ปฏิบัติงานตามมาตรฐานวิชาชีพ  </a:t>
                      </a:r>
                      <a:r>
                        <a:rPr lang="th-TH" sz="2400" kern="1200" dirty="0" smtClean="0">
                          <a:solidFill>
                            <a:schemeClr val="dk1"/>
                          </a:solidFill>
                          <a:latin typeface="TH NiramitIT๙ " pitchFamily="2" charset="-34"/>
                          <a:ea typeface="+mn-ea"/>
                          <a:cs typeface="TH NiramitIT๙ " pitchFamily="2" charset="-34"/>
                        </a:rPr>
                        <a:t>ระเบียบแบบแผนของทางราชการและกฎหมาย</a:t>
                      </a:r>
                      <a:endParaRPr lang="th-TH" sz="24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1.ซื่อสัตย์ต่อการปฏิบัติงานของตนเอง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2.ไม่เบียดเบียนเวลาราชการ3.ไม่แสวงหาผลประโยชน์จากองค์กร</a:t>
                      </a:r>
                    </a:p>
                    <a:p>
                      <a:pPr algn="l"/>
                      <a:endParaRPr lang="th-TH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400" i="1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บริการด้วยใจ  </a:t>
                      </a: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ยิ้มไหว้ทักทาย 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2.เสียสละ </a:t>
                      </a:r>
                      <a:r>
                        <a:rPr lang="th-TH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ช่วยเหลือผู้อื่น </a:t>
                      </a: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ไม่เกี่ยงงาน</a:t>
                      </a:r>
                      <a:endParaRPr lang="th-TH" sz="24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3.จิตสาธารณะ ทำด้วยความเต็มใจ</a:t>
                      </a:r>
                    </a:p>
                    <a:p>
                      <a:pPr algn="l"/>
                      <a:endParaRPr lang="th-TH" sz="24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4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endParaRPr lang="th-TH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2" y="33859"/>
            <a:ext cx="90725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การประเมินผลโรงพยาบาลคุณธรรม</a:t>
            </a:r>
          </a:p>
          <a:p>
            <a:pPr algn="ctr"/>
            <a:r>
              <a:rPr lang="th-TH" sz="4000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sz="4000" dirty="0">
              <a:solidFill>
                <a:srgbClr val="FF000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17" y="1169243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solidFill>
                  <a:srgbClr val="7030A0"/>
                </a:solidFill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solidFill>
                <a:srgbClr val="7030A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956753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1. ความพึงพอใจของผู้ให้ และผู้รับบริการ </a:t>
            </a:r>
          </a:p>
          <a:p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        - ประเมินจากแบบสอบถาม</a:t>
            </a:r>
          </a:p>
          <a:p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        - </a:t>
            </a:r>
            <a:r>
              <a:rPr lang="th-TH" dirty="0" err="1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พรส.</a:t>
            </a:r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 ประเมินผู้ให้บริการ</a:t>
            </a:r>
          </a:p>
          <a:p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        - </a:t>
            </a:r>
            <a:r>
              <a:rPr lang="th-TH" dirty="0" err="1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คกก.</a:t>
            </a:r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มุ่งเน้นผู้ป่วยและผู้รับผลงาน (ประเมินผู้รับบริการ)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2.อัตราข้อร้องเรียน </a:t>
            </a:r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(ที่ลายลักษณ์อักษร  ทั้งที่มีลายมือชื่อ และไม่มีลายมือชื่อ)</a:t>
            </a:r>
          </a:p>
          <a:p>
            <a:r>
              <a:rPr lang="th-TH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     -  ประเมินจากการเปรียบเทียบ 3 เดือน</a:t>
            </a:r>
          </a:p>
          <a:p>
            <a:r>
              <a:rPr lang="th-TH" b="1" dirty="0" smtClean="0">
                <a:solidFill>
                  <a:srgbClr val="0070C0"/>
                </a:solidFill>
                <a:latin typeface="TH NiramitIT๙ " pitchFamily="2" charset="-34"/>
                <a:cs typeface="TH NiramitIT๙ " pitchFamily="2" charset="-34"/>
              </a:rPr>
              <a:t>3.อัตราการรายงานความเสี่ยงเพิ่มขึ้น</a:t>
            </a:r>
          </a:p>
          <a:p>
            <a:endParaRPr lang="th-TH" dirty="0" smtClean="0">
              <a:solidFill>
                <a:srgbClr val="0070C0"/>
              </a:solidFill>
              <a:latin typeface="TH NiramitIT๙ " pitchFamily="2" charset="-34"/>
              <a:cs typeface="TH NiramitIT๙ " pitchFamily="2" charset="-34"/>
            </a:endParaRPr>
          </a:p>
          <a:p>
            <a:endParaRPr lang="th-TH" dirty="0" smtClean="0">
              <a:solidFill>
                <a:srgbClr val="0070C0"/>
              </a:solidFill>
              <a:latin typeface="TH NiramitIT๙ " pitchFamily="2" charset="-34"/>
              <a:cs typeface="TH NiramitIT๙ " pitchFamily="2" charset="-34"/>
            </a:endParaRPr>
          </a:p>
          <a:p>
            <a:endParaRPr lang="th-TH" dirty="0">
              <a:solidFill>
                <a:srgbClr val="0070C0"/>
              </a:solidFill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2643182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 </a:t>
            </a:r>
          </a:p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ของกลุ่มภารกิจโรงพยาบาลกำแพงเพชร</a:t>
            </a:r>
            <a:endParaRPr lang="th-TH" dirty="0"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2908" y="3643314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6139" y="1862728"/>
            <a:ext cx="6199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5400" dirty="0" smtClean="0">
                <a:latin typeface="TH NiramitIT๙ " pitchFamily="2" charset="-34"/>
                <a:cs typeface="TH NiramitIT๙ " pitchFamily="2" charset="-34"/>
              </a:rPr>
              <a:t>ข้อสรุปของแต่ละกลุ่มภารกิจ</a:t>
            </a:r>
            <a:endParaRPr lang="th-TH" sz="5400" dirty="0"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71414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 </a:t>
            </a:r>
          </a:p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ของกลุ่มภารกิจบริการ</a:t>
            </a:r>
            <a:r>
              <a:rPr lang="th-TH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ด้านตติยภูมิ 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dirty="0">
              <a:latin typeface="TH NiramitIT๙ " pitchFamily="2" charset="-34"/>
              <a:cs typeface="TH NiramitIT๙ " pitchFamily="2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84469" y="1656113"/>
          <a:ext cx="9001125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ซื่อสัตย์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มีน้ำใจ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  <a:tr h="775608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ตรงต่อเวลา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2.ยอมรับผลงาน/ปรับพัฒนาให้ดีขึ้น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3.ปฏิบัติงานตามมาตรฐานวิชาชีพ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1.บริการโดยเสมอภาค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2.จริงใจในหน้าที่รับผิดชอบ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3.ไม่ฉ้อโกง/ลักขโมย</a:t>
                      </a:r>
                    </a:p>
                    <a:p>
                      <a:pPr algn="l"/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1.ช่วยเหลือกันเห็นประโยชน์ส่วนรวมมากกว่า</a:t>
                      </a:r>
                    </a:p>
                    <a:p>
                      <a:pPr algn="l"/>
                      <a:r>
                        <a:rPr lang="th-TH" sz="2400" dirty="0" smtClean="0">
                          <a:latin typeface="TH NiramitIT๙ " pitchFamily="2" charset="-34"/>
                          <a:cs typeface="TH NiramitIT๙ " pitchFamily="2" charset="-34"/>
                        </a:rPr>
                        <a:t>2.มีอัธยาศัยไมตรีที่ดีต่อกัน</a:t>
                      </a:r>
                      <a:endParaRPr lang="th-TH" sz="2400" baseline="0" dirty="0" smtClean="0"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latin typeface="TH NiramitIT๙ " pitchFamily="2" charset="-34"/>
                          <a:cs typeface="TH NiramitIT๙ " pitchFamily="2" charset="-34"/>
                        </a:rPr>
                        <a:t>3.เอื้อเฟื้อเผื่อแผ่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217" y="1000108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1406" y="71414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การ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น</a:t>
            </a:r>
            <a:r>
              <a:rPr lang="th-TH" dirty="0" err="1">
                <a:latin typeface="TH NiramitIT๙ " pitchFamily="2" charset="-34"/>
                <a:cs typeface="TH NiramitIT๙ " pitchFamily="2" charset="-34"/>
              </a:rPr>
              <a:t>ำ</a:t>
            </a:r>
            <a:r>
              <a:rPr lang="th-TH" dirty="0" err="1" smtClean="0">
                <a:latin typeface="TH NiramitIT๙ " pitchFamily="2" charset="-34"/>
                <a:cs typeface="TH NiramitIT๙ " pitchFamily="2" charset="-34"/>
              </a:rPr>
              <a:t>อัต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ลักษณ์ของโรงพยาบาลกำแพงเพชร ไปใช้สู่การปฏิบัติ </a:t>
            </a:r>
          </a:p>
          <a:p>
            <a:pPr algn="ctr"/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ของกลุ่มภารกิจบริการ</a:t>
            </a:r>
            <a:r>
              <a:rPr lang="th-TH" dirty="0" smtClean="0">
                <a:solidFill>
                  <a:schemeClr val="tx1">
                    <a:lumMod val="75000"/>
                  </a:schemeClr>
                </a:solidFill>
                <a:latin typeface="TH NiramitIT๙ " pitchFamily="2" charset="-34"/>
                <a:cs typeface="TH NiramitIT๙ " pitchFamily="2" charset="-34"/>
              </a:rPr>
              <a:t> </a:t>
            </a:r>
            <a:r>
              <a:rPr lang="th-TH" dirty="0" smtClean="0">
                <a:solidFill>
                  <a:srgbClr val="FF0000"/>
                </a:solidFill>
                <a:latin typeface="TH NiramitIT๙ " pitchFamily="2" charset="-34"/>
                <a:cs typeface="TH NiramitIT๙ " pitchFamily="2" charset="-34"/>
              </a:rPr>
              <a:t>ด้านการพยาบาล </a:t>
            </a:r>
            <a:r>
              <a:rPr lang="th-TH" dirty="0" smtClean="0">
                <a:latin typeface="TH NiramitIT๙ " pitchFamily="2" charset="-34"/>
                <a:cs typeface="TH NiramitIT๙ " pitchFamily="2" charset="-34"/>
              </a:rPr>
              <a:t>โรงพยาบาลกำแพงเพชร</a:t>
            </a:r>
            <a:endParaRPr lang="th-TH" dirty="0">
              <a:latin typeface="TH NiramitIT๙ " pitchFamily="2" charset="-34"/>
              <a:cs typeface="TH NiramitIT๙ " pitchFamily="2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217" y="1000108"/>
            <a:ext cx="9072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800" dirty="0" smtClean="0">
                <a:latin typeface="TH NiramitIT๙ " pitchFamily="2" charset="-34"/>
                <a:cs typeface="TH NiramitIT๙ " pitchFamily="2" charset="-34"/>
              </a:rPr>
              <a:t>“รับผิดชอบ ซื่อสัตย์ มีน้ำใจ”</a:t>
            </a:r>
            <a:endParaRPr lang="th-TH" sz="4800" dirty="0">
              <a:latin typeface="TH NiramitIT๙ " pitchFamily="2" charset="-34"/>
              <a:cs typeface="TH NiramitIT๙ " pitchFamily="2" charset="-34"/>
            </a:endParaRPr>
          </a:p>
        </p:txBody>
      </p:sp>
      <p:graphicFrame>
        <p:nvGraphicFramePr>
          <p:cNvPr id="6" name="ตาราง 5"/>
          <p:cNvGraphicFramePr>
            <a:graphicFrameLocks noGrp="1"/>
          </p:cNvGraphicFramePr>
          <p:nvPr/>
        </p:nvGraphicFramePr>
        <p:xfrm>
          <a:off x="84469" y="1656113"/>
          <a:ext cx="9001125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0375"/>
                <a:gridCol w="3000375"/>
                <a:gridCol w="3000375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รับผิดชอบ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ซื่อสัตย์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600" dirty="0" smtClean="0">
                          <a:latin typeface="TH NiramitIT๙ " pitchFamily="2" charset="-34"/>
                          <a:cs typeface="TH NiramitIT๙ " pitchFamily="2" charset="-34"/>
                        </a:rPr>
                        <a:t>มีน้ำใจ</a:t>
                      </a:r>
                      <a:endParaRPr lang="th-TH" sz="3600" dirty="0"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  <a:tr h="775608">
                <a:tc>
                  <a:txBody>
                    <a:bodyPr/>
                    <a:lstStyle/>
                    <a:p>
                      <a:pPr algn="l"/>
                      <a:r>
                        <a:rPr lang="th-TH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</a:t>
                      </a: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ตรงต่อเวลา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2.ยิ้มไหว้ทักทาย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3.แต่งกายถูกระเบียบของโรงพยาบาล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1.ซื่อสัตย์ต่อเวลาและตนเอง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2.ปฏิบัติงานตามมาตรฐานวิชาชีพ(เช่น </a:t>
                      </a:r>
                      <a:r>
                        <a:rPr lang="en-US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CI </a:t>
                      </a: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,</a:t>
                      </a:r>
                      <a:r>
                        <a:rPr lang="en-US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 RM </a:t>
                      </a:r>
                      <a:r>
                        <a:rPr lang="th-TH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และระบบยา เป็นต้น</a:t>
                      </a:r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)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3.ไม่เบียดเบียนเวลาราชการและไม่แสวงหาผลประโยชน์จากองค์กร</a:t>
                      </a:r>
                    </a:p>
                    <a:p>
                      <a:pPr algn="l"/>
                      <a:endParaRPr lang="th-TH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1.จิตสาธารณะ ทำด้วยความเต็มใจ</a:t>
                      </a:r>
                    </a:p>
                    <a:p>
                      <a:pPr algn="l"/>
                      <a:r>
                        <a:rPr lang="th-TH" sz="24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2.เสียสละ ไม่เกี่ยงงาน</a:t>
                      </a:r>
                      <a:endParaRPr lang="th-TH" sz="24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  <a:p>
                      <a:pPr algn="l"/>
                      <a:r>
                        <a:rPr lang="th-TH" sz="24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H NiramitIT๙ " pitchFamily="2" charset="-34"/>
                          <a:cs typeface="TH NiramitIT๙ " pitchFamily="2" charset="-34"/>
                        </a:rPr>
                        <a:t>3.บริการด้วยใจ ช่วยเหลือผู้อื่น</a:t>
                      </a:r>
                      <a:endParaRPr lang="th-TH" sz="2400" dirty="0">
                        <a:solidFill>
                          <a:schemeClr val="bg2">
                            <a:lumMod val="10000"/>
                          </a:schemeClr>
                        </a:solidFill>
                        <a:latin typeface="TH NiramitIT๙ " pitchFamily="2" charset="-34"/>
                        <a:cs typeface="TH NiramitIT๙ " pitchFamily="2" charset="-34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994</Words>
  <Application>Microsoft Office PowerPoint</Application>
  <PresentationFormat>นำเสนอทางหน้าจอ (4:3)</PresentationFormat>
  <Paragraphs>148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ชุดรูปแบบของ Office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Py</dc:creator>
  <cp:lastModifiedBy>MSI</cp:lastModifiedBy>
  <cp:revision>47</cp:revision>
  <dcterms:created xsi:type="dcterms:W3CDTF">2014-12-18T03:03:02Z</dcterms:created>
  <dcterms:modified xsi:type="dcterms:W3CDTF">2015-06-28T17:17:32Z</dcterms:modified>
</cp:coreProperties>
</file>