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2" r:id="rId4"/>
    <p:sldId id="263" r:id="rId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F10B-F10C-4F1E-B3B5-644AE540A215}" type="datetimeFigureOut">
              <a:rPr lang="th-TH" smtClean="0"/>
              <a:pPr/>
              <a:t>16/11/60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27E9-E208-4962-886C-1DA1E9F653C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F10B-F10C-4F1E-B3B5-644AE540A215}" type="datetimeFigureOut">
              <a:rPr lang="th-TH" smtClean="0"/>
              <a:pPr/>
              <a:t>16/11/60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27E9-E208-4962-886C-1DA1E9F653C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F10B-F10C-4F1E-B3B5-644AE540A215}" type="datetimeFigureOut">
              <a:rPr lang="th-TH" smtClean="0"/>
              <a:pPr/>
              <a:t>16/11/60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27E9-E208-4962-886C-1DA1E9F653C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F10B-F10C-4F1E-B3B5-644AE540A215}" type="datetimeFigureOut">
              <a:rPr lang="th-TH" smtClean="0"/>
              <a:pPr/>
              <a:t>16/11/60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27E9-E208-4962-886C-1DA1E9F653C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F10B-F10C-4F1E-B3B5-644AE540A215}" type="datetimeFigureOut">
              <a:rPr lang="th-TH" smtClean="0"/>
              <a:pPr/>
              <a:t>16/11/60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27E9-E208-4962-886C-1DA1E9F653C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F10B-F10C-4F1E-B3B5-644AE540A215}" type="datetimeFigureOut">
              <a:rPr lang="th-TH" smtClean="0"/>
              <a:pPr/>
              <a:t>16/11/60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27E9-E208-4962-886C-1DA1E9F653C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F10B-F10C-4F1E-B3B5-644AE540A215}" type="datetimeFigureOut">
              <a:rPr lang="th-TH" smtClean="0"/>
              <a:pPr/>
              <a:t>16/11/60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27E9-E208-4962-886C-1DA1E9F653C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F10B-F10C-4F1E-B3B5-644AE540A215}" type="datetimeFigureOut">
              <a:rPr lang="th-TH" smtClean="0"/>
              <a:pPr/>
              <a:t>16/11/60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27E9-E208-4962-886C-1DA1E9F653C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F10B-F10C-4F1E-B3B5-644AE540A215}" type="datetimeFigureOut">
              <a:rPr lang="th-TH" smtClean="0"/>
              <a:pPr/>
              <a:t>16/11/60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27E9-E208-4962-886C-1DA1E9F653C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F10B-F10C-4F1E-B3B5-644AE540A215}" type="datetimeFigureOut">
              <a:rPr lang="th-TH" smtClean="0"/>
              <a:pPr/>
              <a:t>16/11/60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27E9-E208-4962-886C-1DA1E9F653C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F10B-F10C-4F1E-B3B5-644AE540A215}" type="datetimeFigureOut">
              <a:rPr lang="th-TH" smtClean="0"/>
              <a:pPr/>
              <a:t>16/11/60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27E9-E208-4962-886C-1DA1E9F653C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3F10B-F10C-4F1E-B3B5-644AE540A215}" type="datetimeFigureOut">
              <a:rPr lang="th-TH" smtClean="0"/>
              <a:pPr/>
              <a:t>16/11/60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C27E9-E208-4962-886C-1DA1E9F653C2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ยึดเนื้อหา 6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13287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เป้าหมาย	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อัตราการเสียชีวิตจากการจมน้ำของเด็กอายุต่ำกว่า 15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ปี</a:t>
            </a:r>
          </a:p>
          <a:p>
            <a:pPr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		ต่อ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ประชากรเด็กอายุต่ำกว่า 15 ปี แสน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คน ไม่เกิน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4.5</a:t>
            </a:r>
          </a:p>
          <a:p>
            <a:pPr>
              <a:buNone/>
            </a:pP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285720" y="274638"/>
            <a:ext cx="8572560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ตัวชี้วัดที่ 17 อัตราการเสียชีวิตจากการจมน้ำของเด็ก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&lt;</a:t>
            </a:r>
            <a: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 15 ปี</a:t>
            </a:r>
            <a:endParaRPr kumimoji="0" lang="th-TH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PSK" pitchFamily="34" charset="-34"/>
              <a:ea typeface="+mj-ea"/>
              <a:cs typeface="TH SarabunPSK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57158" y="2946440"/>
            <a:ext cx="871543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เกณฑ์การประเมิน : จำนวนการเสียชีวิตจากการจมน้ำของเด็กอายุต่ำกว่า 15 ปี</a:t>
            </a:r>
          </a:p>
        </p:txBody>
      </p:sp>
      <p:graphicFrame>
        <p:nvGraphicFramePr>
          <p:cNvPr id="9" name="ตาราง 8"/>
          <p:cNvGraphicFramePr>
            <a:graphicFrameLocks noGrp="1"/>
          </p:cNvGraphicFramePr>
          <p:nvPr/>
        </p:nvGraphicFramePr>
        <p:xfrm>
          <a:off x="428596" y="3714752"/>
          <a:ext cx="8286808" cy="16887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71702"/>
                <a:gridCol w="2071702"/>
                <a:gridCol w="2071702"/>
                <a:gridCol w="2071702"/>
              </a:tblGrid>
              <a:tr h="562929">
                <a:tc gridSpan="4"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เป้าหมายจำนวนการเสียชีวิตจากการจมน้ำของเด็กอายุต่ำกว่า 15 ปี(คน)</a:t>
                      </a:r>
                      <a:endParaRPr lang="th-TH" sz="2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562929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รอบ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r>
                        <a:rPr lang="th-TH" sz="2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เดือน</a:t>
                      </a:r>
                      <a:endParaRPr lang="th-TH" sz="2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รอบ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r>
                        <a:rPr lang="th-TH" sz="2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เดือน</a:t>
                      </a:r>
                      <a:endParaRPr lang="th-TH" sz="2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รอบ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r>
                        <a:rPr lang="th-TH" sz="2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เดือน</a:t>
                      </a:r>
                      <a:endParaRPr lang="th-TH" sz="2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รอบ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12</a:t>
                      </a:r>
                      <a:r>
                        <a:rPr lang="th-TH" sz="2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เดือน</a:t>
                      </a:r>
                      <a:endParaRPr lang="th-TH" sz="2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56292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2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2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th-TH" sz="28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90425288"/>
              </p:ext>
            </p:extLst>
          </p:nvPr>
        </p:nvGraphicFramePr>
        <p:xfrm>
          <a:off x="610990" y="2095790"/>
          <a:ext cx="8032976" cy="4619358"/>
        </p:xfrm>
        <a:graphic>
          <a:graphicData uri="http://schemas.openxmlformats.org/drawingml/2006/table">
            <a:tbl>
              <a:tblPr/>
              <a:tblGrid>
                <a:gridCol w="2506560"/>
                <a:gridCol w="1956206"/>
                <a:gridCol w="1785105"/>
                <a:gridCol w="1785105"/>
              </a:tblGrid>
              <a:tr h="36228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รายอำเภอ</a:t>
                      </a:r>
                      <a:endParaRPr lang="th-TH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24978" marR="24978" marT="24978" marB="24978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2559</a:t>
                      </a:r>
                      <a:endParaRPr lang="th-TH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24978" marR="24978" marT="24978" marB="24978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2560</a:t>
                      </a:r>
                      <a:endParaRPr lang="th-TH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24978" marR="24978" marT="24978" marB="24978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  <a:endParaRPr lang="th-TH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24978" marR="24978" marT="24978" marB="24978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38906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เมืองกำแพงเพชร</a:t>
                      </a:r>
                    </a:p>
                  </a:txBody>
                  <a:tcPr marL="24978" marR="24978" marT="24978" marB="2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24978" marR="24978" marT="24978" marB="2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24978" marR="24978" marT="24978" marB="2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th-TH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24978" marR="24978" marT="24978" marB="2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8906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ไทรงาม</a:t>
                      </a:r>
                    </a:p>
                  </a:txBody>
                  <a:tcPr marL="24978" marR="24978" marT="24978" marB="2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24978" marR="24978" marT="24978" marB="2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24978" marR="24978" marT="24978" marB="2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24978" marR="24978" marT="24978" marB="2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8906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คลองลาน</a:t>
                      </a:r>
                    </a:p>
                  </a:txBody>
                  <a:tcPr marL="24978" marR="24978" marT="24978" marB="2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24978" marR="24978" marT="24978" marB="2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24978" marR="24978" marT="24978" marB="2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24978" marR="24978" marT="24978" marB="2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8906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ขาณุวรลักษบุรี</a:t>
                      </a:r>
                    </a:p>
                  </a:txBody>
                  <a:tcPr marL="24978" marR="24978" marT="24978" marB="2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24978" marR="24978" marT="24978" marB="2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24978" marR="24978" marT="24978" marB="2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24978" marR="24978" marT="24978" marB="2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8906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คลองขลุง</a:t>
                      </a:r>
                    </a:p>
                  </a:txBody>
                  <a:tcPr marL="24978" marR="24978" marT="24978" marB="2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24978" marR="24978" marT="24978" marB="2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24978" marR="24978" marT="24978" marB="2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24978" marR="24978" marT="24978" marB="2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8906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พรานกระต่าย</a:t>
                      </a:r>
                    </a:p>
                  </a:txBody>
                  <a:tcPr marL="24978" marR="24978" marT="24978" marB="2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24978" marR="24978" marT="24978" marB="2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24978" marR="24978" marT="24978" marB="2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24978" marR="24978" marT="24978" marB="2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8906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ลานกระบือ</a:t>
                      </a:r>
                    </a:p>
                  </a:txBody>
                  <a:tcPr marL="24978" marR="24978" marT="24978" marB="2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24978" marR="24978" marT="24978" marB="2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24978" marR="24978" marT="24978" marB="2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24978" marR="24978" marT="24978" marB="2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8906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ทรายทองวัฒนา</a:t>
                      </a:r>
                    </a:p>
                  </a:txBody>
                  <a:tcPr marL="24978" marR="24978" marT="24978" marB="2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24978" marR="24978" marT="24978" marB="2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24978" marR="24978" marT="24978" marB="2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24978" marR="24978" marT="24978" marB="2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8906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ปางศิลาทอง</a:t>
                      </a:r>
                    </a:p>
                  </a:txBody>
                  <a:tcPr marL="24978" marR="24978" marT="24978" marB="2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24978" marR="24978" marT="24978" marB="2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24978" marR="24978" marT="24978" marB="2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24978" marR="24978" marT="24978" marB="2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8906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บึงสามัคคี</a:t>
                      </a:r>
                    </a:p>
                  </a:txBody>
                  <a:tcPr marL="24978" marR="24978" marT="24978" marB="2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24978" marR="24978" marT="24978" marB="2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24978" marR="24978" marT="24978" marB="2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24978" marR="24978" marT="24978" marB="2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8906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โกสัมพีนคร</a:t>
                      </a:r>
                    </a:p>
                  </a:txBody>
                  <a:tcPr marL="24978" marR="24978" marT="24978" marB="2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24978" marR="24978" marT="24978" marB="2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24978" marR="24978" marT="24978" marB="2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24978" marR="24978" marT="24978" marB="2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8906"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</a:p>
                  </a:txBody>
                  <a:tcPr marL="24978" marR="24978" marT="24978" marB="2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th-TH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24978" marR="24978" marT="24978" marB="2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12</a:t>
                      </a:r>
                      <a:endParaRPr lang="th-TH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24978" marR="24978" marT="24978" marB="2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18</a:t>
                      </a:r>
                      <a:endParaRPr lang="th-TH" sz="2000" b="1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24978" marR="24978" marT="24978" marB="24978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457200" y="71414"/>
            <a:ext cx="8229600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สถานการณ์การเสียชีวิตจากการจมน้ำของเด็กอายุน้อยกว่า 15 ปี จังหวัดกำแพงเพชร</a:t>
            </a:r>
            <a:endParaRPr kumimoji="0" lang="th-TH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PSK" pitchFamily="34" charset="-34"/>
              <a:ea typeface="+mj-ea"/>
              <a:cs typeface="TH SarabunPSK" pitchFamily="34" charset="-34"/>
            </a:endParaRPr>
          </a:p>
        </p:txBody>
      </p:sp>
      <p:graphicFrame>
        <p:nvGraphicFramePr>
          <p:cNvPr id="8" name="ตัวยึดเนื้อหา 3"/>
          <p:cNvGraphicFramePr>
            <a:graphicFrameLocks/>
          </p:cNvGraphicFramePr>
          <p:nvPr/>
        </p:nvGraphicFramePr>
        <p:xfrm>
          <a:off x="500034" y="697216"/>
          <a:ext cx="8143932" cy="123158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33070"/>
                <a:gridCol w="566534"/>
                <a:gridCol w="566534"/>
                <a:gridCol w="566534"/>
                <a:gridCol w="566534"/>
                <a:gridCol w="566534"/>
                <a:gridCol w="566534"/>
                <a:gridCol w="637352"/>
                <a:gridCol w="637352"/>
                <a:gridCol w="566534"/>
                <a:gridCol w="637352"/>
                <a:gridCol w="527322"/>
                <a:gridCol w="605746"/>
              </a:tblGrid>
              <a:tr h="500066">
                <a:tc gridSpan="1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ข้อมูลเด็กอายุต่ำกว่า</a:t>
                      </a:r>
                      <a:r>
                        <a:rPr lang="th-TH" sz="1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1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15</a:t>
                      </a:r>
                      <a:r>
                        <a:rPr lang="th-TH" sz="1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ปี เสียชีวิตจากการจมน้ำ ย้อนหลัง </a:t>
                      </a:r>
                      <a:r>
                        <a:rPr lang="en-US" sz="1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r>
                        <a:rPr lang="th-TH" sz="1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ปี พ.ศ. </a:t>
                      </a:r>
                      <a:r>
                        <a:rPr lang="en-US" sz="18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2556 - 2560</a:t>
                      </a:r>
                      <a:endParaRPr lang="th-TH" sz="18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2556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2557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2558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2559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2560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2561</a:t>
                      </a:r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(ต.ค.)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277182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กำแพงเพชร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15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10.8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14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10.3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4.5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6.1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12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9.7</a:t>
                      </a:r>
                      <a:endParaRPr lang="th-TH" sz="18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H SarabunPSK" pitchFamily="34" charset="-34"/>
                          <a:cs typeface="TH SarabunPSK" pitchFamily="34" charset="-34"/>
                        </a:rPr>
                        <a:t>0.8</a:t>
                      </a:r>
                      <a:endParaRPr lang="th-TH" sz="18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95285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2844" y="71414"/>
            <a:ext cx="8786874" cy="725470"/>
          </a:xfrm>
        </p:spPr>
        <p:txBody>
          <a:bodyPr>
            <a:noAutofit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การป้องกันและแก้ไขปัญหาการเสียชีวิต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จากการจมน้ำของเด็ก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อายุต่ำกว่า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15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ปี แยกรายอำเภอ</a:t>
            </a:r>
            <a:endParaRPr lang="th-TH" sz="2400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142846" y="785795"/>
          <a:ext cx="8643995" cy="2857302"/>
        </p:xfrm>
        <a:graphic>
          <a:graphicData uri="http://schemas.openxmlformats.org/drawingml/2006/table">
            <a:tbl>
              <a:tblPr/>
              <a:tblGrid>
                <a:gridCol w="2428890"/>
                <a:gridCol w="1071570"/>
                <a:gridCol w="1000132"/>
                <a:gridCol w="1071570"/>
                <a:gridCol w="1000132"/>
                <a:gridCol w="1071570"/>
                <a:gridCol w="1000131"/>
              </a:tblGrid>
              <a:tr h="336503">
                <a:tc rowSpan="2">
                  <a:txBody>
                    <a:bodyPr/>
                    <a:lstStyle/>
                    <a:p>
                      <a:pPr algn="ctr" rtl="0" fontAlgn="t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เป้าหมาย/ผลงาน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255" marR="5255" marT="5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363">
                <a:tc vMerge="1">
                  <a:txBody>
                    <a:bodyPr/>
                    <a:lstStyle/>
                    <a:p>
                      <a:pPr algn="l" rtl="0" fontAlgn="t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เมือง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ทุ่งโพธิ์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ขาณุฯ</a:t>
                      </a: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คลองข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ลุง</a:t>
                      </a: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ไทรงาม</a:t>
                      </a: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พรานกระต่าย</a:t>
                      </a: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363"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1.ทีม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Merit Maker 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ตำบลละ 1 ทีม</a:t>
                      </a: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15/2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1/0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11/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10/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7/0</a:t>
                      </a: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10/0</a:t>
                      </a: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79245"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2.ทีม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Merit Maker  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ผ่าน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ระดับทองแดง/เงิน/ทอง </a:t>
                      </a: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2/1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5/1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6/1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24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พัฒนาทักษะการเอาชีวิตรอดจากการจมน้ำใน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เด็ก</a:t>
                      </a:r>
                      <a:r>
                        <a:rPr lang="th-TH" sz="2000" b="0" i="0" u="none" strike="noStrike" baseline="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6-15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ปี</a:t>
                      </a: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26970/NA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1089/0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12705/510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6689/650</a:t>
                      </a:r>
                      <a:endParaRPr lang="th-TH" sz="2000" b="0" i="0" u="none" strike="noStrike" dirty="0" smtClean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5353/0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8576/0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303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.การจัดการ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แหล่งน้ำเสี่ยงใน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ชุมชน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N/A</a:t>
                      </a:r>
                      <a:r>
                        <a:rPr lang="th-TH" sz="2000" b="0" i="0" u="none" strike="noStrike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N/A</a:t>
                      </a:r>
                      <a:r>
                        <a:rPr lang="th-TH" sz="2000" b="0" i="0" u="none" strike="noStrike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N/A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N/A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N/A</a:t>
                      </a:r>
                      <a:r>
                        <a:rPr lang="th-TH" sz="2000" b="0" i="0" u="none" strike="noStrike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N/A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ตาราง 6"/>
          <p:cNvGraphicFramePr>
            <a:graphicFrameLocks noGrp="1"/>
          </p:cNvGraphicFramePr>
          <p:nvPr/>
        </p:nvGraphicFramePr>
        <p:xfrm>
          <a:off x="142843" y="3686347"/>
          <a:ext cx="8643999" cy="2562520"/>
        </p:xfrm>
        <a:graphic>
          <a:graphicData uri="http://schemas.openxmlformats.org/drawingml/2006/table">
            <a:tbl>
              <a:tblPr/>
              <a:tblGrid>
                <a:gridCol w="2449134"/>
                <a:gridCol w="1080500"/>
                <a:gridCol w="1008466"/>
                <a:gridCol w="1084012"/>
                <a:gridCol w="1004954"/>
                <a:gridCol w="1080500"/>
                <a:gridCol w="936433"/>
              </a:tblGrid>
              <a:tr h="444270">
                <a:tc>
                  <a:txBody>
                    <a:bodyPr/>
                    <a:lstStyle/>
                    <a:p>
                      <a:pPr algn="l" rtl="0" fontAlgn="t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255" marR="5255" marT="52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คลองลาน</a:t>
                      </a:r>
                    </a:p>
                  </a:txBody>
                  <a:tcPr marL="5255" marR="5255" marT="52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ลานกระบือ</a:t>
                      </a:r>
                    </a:p>
                  </a:txBody>
                  <a:tcPr marL="5255" marR="5255" marT="52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ทรายทองฯ</a:t>
                      </a:r>
                    </a:p>
                  </a:txBody>
                  <a:tcPr marL="5255" marR="5255" marT="52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บึงสามัคคี</a:t>
                      </a:r>
                    </a:p>
                  </a:txBody>
                  <a:tcPr marL="5255" marR="5255" marT="52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ปางศิลาทอง</a:t>
                      </a:r>
                    </a:p>
                  </a:txBody>
                  <a:tcPr marL="5255" marR="5255" marT="52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โกสัม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พีฯ</a:t>
                      </a:r>
                    </a:p>
                  </a:txBody>
                  <a:tcPr marL="5255" marR="5255" marT="525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270"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1.ทีม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Merit Maker 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ตำบลละ 1 ทีม</a:t>
                      </a: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4/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7/0</a:t>
                      </a: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3/0</a:t>
                      </a: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4/0</a:t>
                      </a: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3/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7/0</a:t>
                      </a: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97962">
                <a:tc>
                  <a:txBody>
                    <a:bodyPr/>
                    <a:lstStyle/>
                    <a:p>
                      <a:pPr algn="l" rtl="0" fontAlgn="t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2.ทีม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Merit Maker  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ผ่าน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ระดับทองแดง/เงิน/ทอง </a:t>
                      </a: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4/1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2/1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96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พัฒนาทักษะการเอาชีวิตรอดจากการจมน้ำใน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เด็ก</a:t>
                      </a:r>
                      <a:r>
                        <a:rPr lang="th-TH" sz="2000" b="0" i="0" u="none" strike="noStrike" baseline="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6-15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ปี</a:t>
                      </a: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8120/2563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5502/0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2643/0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3005/0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3521/710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3694/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4427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.การจัดการ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แหล่งน้ำเสี่ยงใน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ชุมชน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N/A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N/A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N/A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N/A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N/A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N/A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5255" marR="5255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1406" y="6253483"/>
            <a:ext cx="8072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หมายเหตุ การจัดการแหล่งน้ำเสี่ยงอยู่ระหว่างการสำรวจและการจัดทำฐานข้อมูล โดยเครือข่าย </a:t>
            </a:r>
            <a:r>
              <a:rPr lang="th-TH" sz="2000" dirty="0" err="1" smtClean="0">
                <a:latin typeface="TH SarabunPSK" pitchFamily="34" charset="-34"/>
                <a:cs typeface="TH SarabunPSK" pitchFamily="34" charset="-34"/>
              </a:rPr>
              <a:t>อปท.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มาตรการในการดำเนินงานป้องกันเด็กเสียชีวิตจากการจมน้ำ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สร้างทีม </a:t>
            </a:r>
            <a:r>
              <a:rPr lang="en-US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Merit Maker 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ครบทุกตำบล โดยประสานกับ </a:t>
            </a:r>
            <a:r>
              <a:rPr lang="th-TH" dirty="0" err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อปท.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ในพื้นที่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สร้าง ครู ข เพื่อไปดำเนินกิจกรรมการป้องกันเด็กจมน้ำ ร่วมกับ ครู ก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พัฒนาทักษะการเอาชีวิตรอดจากการจมน้ำในเด็กต่ำกว่า๑๕ ปี โดยการสร้างเสริมทักษะการว่ายน้ำเอาชีวิตรอด ร่วมกับเครือข่าย ครู ก ครู ข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พัฒนาทีม </a:t>
            </a:r>
            <a:r>
              <a:rPr lang="en-US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Merit Maker 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ให้ผ่านระดับทองแดง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เงิน  </a:t>
            </a:r>
            <a:r>
              <a:rPr lang="en-US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จัดการแหล่งน้ำเสี่ยงในชุมชน/หมู่บ้าน โดยการติดตั้งป้ายเตือน ติดตั้งอุปกรณ์ในการช่วยเหลือคนตกน้ำ 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ส่งเสริมการใช้และสร้างคอกกั้นเด็ก(</a:t>
            </a:r>
            <a:r>
              <a:rPr lang="en-US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Playpen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 ในกลุ่มเด็กอายุต่ำกว่า </a:t>
            </a:r>
            <a:r>
              <a:rPr lang="en-US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5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ปี ให้แก่ ผู้ปกครอง/ผู้ดูแลเด็กในชุมชน/ศูนย์เด็กเล็ก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520</Words>
  <Application>Microsoft Office PowerPoint</Application>
  <PresentationFormat>นำเสนอทางหน้าจอ (4:3)</PresentationFormat>
  <Paragraphs>164</Paragraphs>
  <Slides>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</vt:i4>
      </vt:variant>
    </vt:vector>
  </HeadingPairs>
  <TitlesOfParts>
    <vt:vector size="5" baseType="lpstr">
      <vt:lpstr>ชุดรูปแบบของ Office</vt:lpstr>
      <vt:lpstr>ภาพนิ่ง 1</vt:lpstr>
      <vt:lpstr>ภาพนิ่ง 2</vt:lpstr>
      <vt:lpstr>การป้องกันและแก้ไขปัญหาการเสียชีวิตจากการจมน้ำของเด็กอายุต่ำกว่า 15 ปี แยกรายอำเภอ</vt:lpstr>
      <vt:lpstr>มาตรการในการดำเนินงานป้องกันเด็กเสียชีวิตจากการจมน้ำ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HP</dc:creator>
  <cp:lastModifiedBy>HP</cp:lastModifiedBy>
  <cp:revision>39</cp:revision>
  <dcterms:created xsi:type="dcterms:W3CDTF">2017-11-16T02:22:33Z</dcterms:created>
  <dcterms:modified xsi:type="dcterms:W3CDTF">2017-11-16T08:33:05Z</dcterms:modified>
</cp:coreProperties>
</file>