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2E5D"/>
    <a:srgbClr val="0000CC"/>
    <a:srgbClr val="CCECFF"/>
    <a:srgbClr val="58E2E2"/>
    <a:srgbClr val="99FF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4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803595081879277E-2"/>
          <c:y val="4.2825965914421615E-2"/>
          <c:w val="0.94255716955319291"/>
          <c:h val="0.6135017512362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rgbClr val="F22E5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Lbls>
            <c:dLbl>
              <c:idx val="4"/>
              <c:layout>
                <c:manualLayout>
                  <c:x val="-1.1412090777701575E-3"/>
                  <c:y val="4.9285085979406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2824181555401476E-3"/>
                  <c:y val="4.92850859794063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2"/>
                <c:pt idx="0">
                  <c:v>เมือง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ขาณุฯ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98.38</c:v>
                </c:pt>
                <c:pt idx="1">
                  <c:v>21.74</c:v>
                </c:pt>
                <c:pt idx="2">
                  <c:v>81.36</c:v>
                </c:pt>
                <c:pt idx="3">
                  <c:v>25.6</c:v>
                </c:pt>
                <c:pt idx="4">
                  <c:v>54.14</c:v>
                </c:pt>
                <c:pt idx="5">
                  <c:v>45.93</c:v>
                </c:pt>
                <c:pt idx="6">
                  <c:v>40</c:v>
                </c:pt>
                <c:pt idx="7">
                  <c:v>17.649999999999999</c:v>
                </c:pt>
                <c:pt idx="8">
                  <c:v>52</c:v>
                </c:pt>
                <c:pt idx="9">
                  <c:v>28.13</c:v>
                </c:pt>
                <c:pt idx="10">
                  <c:v>24</c:v>
                </c:pt>
                <c:pt idx="11">
                  <c:v>60.79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5-48BD-8F3E-B47E15C6074F}"/>
            </c:ext>
          </c:extLst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2"/>
                <c:pt idx="0">
                  <c:v>เมือง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ขาณุฯ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</c:v>
                </c:pt>
                <c:pt idx="11">
                  <c:v>จังหวัด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645-48BD-8F3E-B47E15C60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2399552"/>
        <c:axId val="1802387584"/>
      </c:barChart>
      <c:catAx>
        <c:axId val="180239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2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802387584"/>
        <c:crosses val="autoZero"/>
        <c:auto val="1"/>
        <c:lblAlgn val="ctr"/>
        <c:lblOffset val="100"/>
        <c:noMultiLvlLbl val="0"/>
      </c:catAx>
      <c:valAx>
        <c:axId val="180238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39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0.03924</cdr:x>
      <cdr:y>0.25598</cdr:y>
    </cdr:from>
    <cdr:to>
      <cdr:x>0.89369</cdr:x>
      <cdr:y>0.25598</cdr:y>
    </cdr:to>
    <cdr:cxnSp macro="">
      <cdr:nvCxnSpPr>
        <cdr:cNvPr id="3" name="ตัวเชื่อมต่อตรง 2">
          <a:extLst xmlns:a="http://schemas.openxmlformats.org/drawingml/2006/main">
            <a:ext uri="{FF2B5EF4-FFF2-40B4-BE49-F238E27FC236}">
              <a16:creationId xmlns:a16="http://schemas.microsoft.com/office/drawing/2014/main" xmlns="" id="{EEF5A998-4845-459C-A3E5-FA4AEAFAD282}"/>
            </a:ext>
          </a:extLst>
        </cdr:cNvPr>
        <cdr:cNvCxnSpPr/>
      </cdr:nvCxnSpPr>
      <cdr:spPr>
        <a:xfrm xmlns:a="http://schemas.openxmlformats.org/drawingml/2006/main">
          <a:off x="436721" y="593651"/>
          <a:ext cx="9508788" cy="0"/>
        </a:xfrm>
        <a:prstGeom xmlns:a="http://schemas.openxmlformats.org/drawingml/2006/main" prst="line">
          <a:avLst/>
        </a:prstGeom>
        <a:ln xmlns:a="http://schemas.openxmlformats.org/drawingml/2006/main" w="28575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3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5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3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0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6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1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2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2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0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3FF65-F00B-4F45-83CF-E2C78157317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AEBCB-EC7E-4B8E-8519-6966BB41B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4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tb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649;&#3612;&#3609;&#3611;&#3599;&#3636;&#3610;&#3633;&#3605;&#3636;TB.xlsx" TargetMode="External"/><Relationship Id="rId2" Type="http://schemas.openxmlformats.org/officeDocument/2006/relationships/hyperlink" Target="&#3649;&#3612;&#3609;&#3611;&#3599;&#3636;&#3610;&#3633;&#3605;&#3636;&#3585;&#3621;&#3640;&#3656;&#3617;&#3591;&#3634;&#3609;&#3650;&#3619;&#3588;&#3605;&#3636;&#3604;&#3605;&#3656;&#3629;&#3611;&#3637;%2061.1&#3651;&#3627;&#3617;&#3656;/&#3649;&#3612;&#3609;&#3611;&#3599;&#3636;&#3610;&#3633;&#3605;&#3636;&#3585;&#3621;&#3640;&#3656;&#3617;&#3591;&#3634;&#3609;&#3650;&#3619;&#3588;&#3605;&#3636;&#3604;&#3605;&#3656;&#3629;&#3611;&#3637;%2061.1&#3651;&#3627;&#3617;&#3656;/&#3649;&#3612;&#3609;&#3611;&#3599;&#3636;&#3610;&#3633;&#3605;&#3636;TB.xls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aid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00"/>
          <p:cNvSpPr txBox="1">
            <a:spLocks noChangeArrowheads="1"/>
          </p:cNvSpPr>
          <p:nvPr/>
        </p:nvSpPr>
        <p:spPr bwMode="auto">
          <a:xfrm>
            <a:off x="1742314" y="2390726"/>
            <a:ext cx="8652182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0" dir="318780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altLang="ko-K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แผน นโยบาย และตัวชี้วัด การดำเนินงานพัฒนาระบบบริการสุขภาพ ประจำปีงบประมาณ 2561 </a:t>
            </a:r>
          </a:p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กลุ่มงานควบคุมโรคติดต่อ</a:t>
            </a:r>
          </a:p>
          <a:p>
            <a:pPr algn="ctr">
              <a:spcBef>
                <a:spcPct val="50000"/>
              </a:spcBef>
            </a:pPr>
            <a:r>
              <a:rPr lang="th-TH" altLang="ko-KR" sz="3600" b="1" dirty="0" smtClean="0">
                <a:solidFill>
                  <a:schemeClr val="tx1">
                    <a:lumMod val="50000"/>
                  </a:schemeClr>
                </a:solidFill>
                <a:effectLst/>
                <a:latin typeface="Angsana New" pitchFamily="18" charset="-34"/>
                <a:cs typeface="Angsana New" pitchFamily="18" charset="-34"/>
              </a:rPr>
              <a:t/>
            </a:r>
            <a:br>
              <a:rPr lang="th-TH" altLang="ko-KR" sz="3600" b="1" dirty="0" smtClean="0">
                <a:solidFill>
                  <a:schemeClr val="tx1">
                    <a:lumMod val="50000"/>
                  </a:schemeClr>
                </a:solidFill>
                <a:effectLst/>
                <a:latin typeface="Angsana New" pitchFamily="18" charset="-34"/>
                <a:cs typeface="Angsana New" pitchFamily="18" charset="-34"/>
              </a:rPr>
            </a:br>
            <a:endParaRPr lang="th-TH" altLang="ko-KR" sz="3600" b="1" dirty="0">
              <a:solidFill>
                <a:schemeClr val="tx1">
                  <a:lumMod val="50000"/>
                </a:schemeClr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7849542" y="5807880"/>
            <a:ext cx="4342458" cy="105012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rgbClr val="4787A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th-TH" sz="28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นางวิมาน</a:t>
            </a:r>
            <a:r>
              <a:rPr lang="th-TH" sz="28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รดี </a:t>
            </a:r>
            <a:r>
              <a:rPr lang="th-TH" sz="2800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รัตนป</a:t>
            </a:r>
            <a:r>
              <a:rPr lang="th-TH" sz="28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</a:t>
            </a:r>
            <a:r>
              <a:rPr lang="th-TH" sz="28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</a:t>
            </a:r>
          </a:p>
          <a:p>
            <a:pPr marL="0" indent="0" algn="ctr">
              <a:buNone/>
            </a:pPr>
            <a:r>
              <a:rPr lang="th-TH" sz="28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นักวิชาการ</a:t>
            </a:r>
            <a:r>
              <a:rPr lang="th-TH" sz="2800" dirty="0" smtClean="0">
                <a:solidFill>
                  <a:srgbClr val="00206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สาธารณสุขชำนาญการ</a:t>
            </a:r>
          </a:p>
        </p:txBody>
      </p:sp>
      <p:pic>
        <p:nvPicPr>
          <p:cNvPr id="6" name="Picture 402" descr="C:\Users\EMSKPP\Pictures\ตรากระทรวงสาธารณสุขใหม่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249" y="252408"/>
            <a:ext cx="1991699" cy="199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19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04826" y="330002"/>
            <a:ext cx="11532707" cy="135901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แผนงานที่ </a:t>
            </a:r>
            <a:r>
              <a:rPr lang="en-US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โครงการ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เฉลิมพระเกียรติ</a:t>
            </a:r>
            <a:b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KPI : 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อัตราความสำเร็จการรักษาผู้ป่วยวัณโรคปอดรายใหม่(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M+&amp;M-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xmlns="" id="{F449D15A-C78A-4238-935F-10043DA2C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49712"/>
              </p:ext>
            </p:extLst>
          </p:nvPr>
        </p:nvGraphicFramePr>
        <p:xfrm>
          <a:off x="911282" y="2458163"/>
          <a:ext cx="1051979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550">
                  <a:extLst>
                    <a:ext uri="{9D8B030D-6E8A-4147-A177-3AD203B41FA5}">
                      <a16:colId xmlns:a16="http://schemas.microsoft.com/office/drawing/2014/main" xmlns="" val="1877548211"/>
                    </a:ext>
                  </a:extLst>
                </a:gridCol>
                <a:gridCol w="2718748">
                  <a:extLst>
                    <a:ext uri="{9D8B030D-6E8A-4147-A177-3AD203B41FA5}">
                      <a16:colId xmlns:a16="http://schemas.microsoft.com/office/drawing/2014/main" xmlns="" val="1853129085"/>
                    </a:ext>
                  </a:extLst>
                </a:gridCol>
                <a:gridCol w="2718748">
                  <a:extLst>
                    <a:ext uri="{9D8B030D-6E8A-4147-A177-3AD203B41FA5}">
                      <a16:colId xmlns:a16="http://schemas.microsoft.com/office/drawing/2014/main" xmlns="" val="1564582695"/>
                    </a:ext>
                  </a:extLst>
                </a:gridCol>
                <a:gridCol w="2718748">
                  <a:extLst>
                    <a:ext uri="{9D8B030D-6E8A-4147-A177-3AD203B41FA5}">
                      <a16:colId xmlns:a16="http://schemas.microsoft.com/office/drawing/2014/main" xmlns="" val="552628521"/>
                    </a:ext>
                  </a:extLst>
                </a:gridCol>
              </a:tblGrid>
              <a:tr h="339027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รอบ 3 เดือน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รอบ 6 เดือน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รอบ 9 เดือน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รอบ 12 เดือน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7987597"/>
                  </a:ext>
                </a:extLst>
              </a:tr>
              <a:tr h="507410">
                <a:tc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85</a:t>
                      </a:r>
                    </a:p>
                    <a:p>
                      <a:pPr algn="ctr"/>
                      <a:endParaRPr lang="th-TH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7944344"/>
                  </a:ext>
                </a:extLst>
              </a:tr>
            </a:tbl>
          </a:graphicData>
        </a:graphic>
      </p:graphicFrame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xmlns="" id="{E76A7586-91B7-46E0-9973-AACA857D626B}"/>
              </a:ext>
            </a:extLst>
          </p:cNvPr>
          <p:cNvSpPr/>
          <p:nvPr/>
        </p:nvSpPr>
        <p:spPr>
          <a:xfrm>
            <a:off x="2489809" y="1792103"/>
            <a:ext cx="6741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เกณฑ์การประเมิน         ปี 2561 – 2564  :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&gt;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85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xmlns="" id="{5D7573D0-430A-4BB9-A38E-00C4B0721503}"/>
              </a:ext>
            </a:extLst>
          </p:cNvPr>
          <p:cNvSpPr txBox="1"/>
          <p:nvPr/>
        </p:nvSpPr>
        <p:spPr>
          <a:xfrm>
            <a:off x="10166857" y="6488668"/>
            <a:ext cx="148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template</a:t>
            </a:r>
            <a:endParaRPr lang="th-TH" dirty="0"/>
          </a:p>
        </p:txBody>
      </p:sp>
      <p:graphicFrame>
        <p:nvGraphicFramePr>
          <p:cNvPr id="7" name="Table 23">
            <a:extLst>
              <a:ext uri="{FF2B5EF4-FFF2-40B4-BE49-F238E27FC236}">
                <a16:creationId xmlns:a16="http://schemas.microsoft.com/office/drawing/2014/main" xmlns="" id="{DC601F6D-8294-4CFD-A724-FB6B7A8D6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124932"/>
              </p:ext>
            </p:extLst>
          </p:nvPr>
        </p:nvGraphicFramePr>
        <p:xfrm>
          <a:off x="584895" y="4495462"/>
          <a:ext cx="1120848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120">
                  <a:extLst>
                    <a:ext uri="{9D8B030D-6E8A-4147-A177-3AD203B41FA5}">
                      <a16:colId xmlns:a16="http://schemas.microsoft.com/office/drawing/2014/main" xmlns="" val="1150039330"/>
                    </a:ext>
                  </a:extLst>
                </a:gridCol>
                <a:gridCol w="2802120">
                  <a:extLst>
                    <a:ext uri="{9D8B030D-6E8A-4147-A177-3AD203B41FA5}">
                      <a16:colId xmlns:a16="http://schemas.microsoft.com/office/drawing/2014/main" xmlns="" val="35520750"/>
                    </a:ext>
                  </a:extLst>
                </a:gridCol>
                <a:gridCol w="2802120">
                  <a:extLst>
                    <a:ext uri="{9D8B030D-6E8A-4147-A177-3AD203B41FA5}">
                      <a16:colId xmlns:a16="http://schemas.microsoft.com/office/drawing/2014/main" xmlns="" val="905450934"/>
                    </a:ext>
                  </a:extLst>
                </a:gridCol>
                <a:gridCol w="2802120">
                  <a:extLst>
                    <a:ext uri="{9D8B030D-6E8A-4147-A177-3AD203B41FA5}">
                      <a16:colId xmlns:a16="http://schemas.microsoft.com/office/drawing/2014/main" xmlns="" val="2588709083"/>
                    </a:ext>
                  </a:extLst>
                </a:gridCol>
              </a:tblGrid>
              <a:tr h="1222345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</a:t>
                      </a:r>
                    </a:p>
                    <a:p>
                      <a:pPr algn="l"/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มีการวิเคราะห์สถานการณ์ ขนาด และความรุนแรงของปัญหา กลุ่มเป้าหมายที่เป็นกลุ่มเสี่ยง</a:t>
                      </a:r>
                    </a:p>
                    <a:p>
                      <a:pPr algn="l"/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2.จัดทำแผนงานฯ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การติดตามประเมินผลการรักษา และการดำเนินงานการคัดกรอง</a:t>
                      </a:r>
                      <a:endPara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การกำกับการกินยา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3.การคัดกรองกลุ่มเสียง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1.การติดตามประเมินผลการรักษา และการดำเนินงานการคัดกรอง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2.การกำกับการกินยา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3.การคัดกรองกลุ่มเสียง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ไตรมาส 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ประเมินผล 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cohort 1/61 </a:t>
                      </a: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อัตราความสำเร็จการรักษาผู้ป่วย 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TB </a:t>
                      </a: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รายใหม่ (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M+ </a:t>
                      </a: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M-</a:t>
                      </a:r>
                      <a:r>
                        <a:rPr lang="th-TH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≥ร้อยละ 85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5698260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xmlns="" id="{E70F59D8-78A3-43A1-83EA-1783500F060F}"/>
              </a:ext>
            </a:extLst>
          </p:cNvPr>
          <p:cNvSpPr txBox="1"/>
          <p:nvPr/>
        </p:nvSpPr>
        <p:spPr>
          <a:xfrm>
            <a:off x="1392572" y="4119323"/>
            <a:ext cx="207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Small Success</a:t>
            </a:r>
            <a:endParaRPr lang="th-TH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385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5810" y="97538"/>
            <a:ext cx="10534575" cy="98755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อัตราความสำเร็จการรักษาผู้ป่วยวัณโรครายใหม่ ≥ร้อยละ 85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793808"/>
              </p:ext>
            </p:extLst>
          </p:nvPr>
        </p:nvGraphicFramePr>
        <p:xfrm>
          <a:off x="124844" y="1249250"/>
          <a:ext cx="11908660" cy="5391672"/>
        </p:xfrm>
        <a:graphic>
          <a:graphicData uri="http://schemas.openxmlformats.org/drawingml/2006/table">
            <a:tbl>
              <a:tblPr/>
              <a:tblGrid>
                <a:gridCol w="2310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53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55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55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55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55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20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7558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7558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072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7558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7558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7558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722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ไทรงาม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คลองลาน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ขาณุฯ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คลองข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ลุง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พรานกระต่าย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ลานกระบือ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ทรายทองฯ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ปางศิลาทอง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บึงสามัคคี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โกสัม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216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**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1.อัตราความสำเร็จ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รพ.กพ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76.47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2163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การรักษาผู้ป่วยวัณโรค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รพ.ทุ่งโพธิ์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53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รายใหม่ </a:t>
                      </a: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≥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เรือนจำ 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2.ค้นหาผู้ป่วยวัณโรค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ทุกประเภทให้คลอบคลุม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548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≥ ร้อยละ 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อัตราป่วยวัณโรค : แสน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 : ค้นหาผู้ป่วย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165.47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170.31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 172 :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hlinkClick r:id="rId2" action="ppaction://hlinkfile"/>
                        </a:rPr>
                        <a:t>แสน</a:t>
                      </a:r>
                      <a:endParaRPr lang="th-TH" sz="24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911B6DDF-1134-4757-95DC-0C7A2B50268D}"/>
              </a:ext>
            </a:extLst>
          </p:cNvPr>
          <p:cNvSpPr/>
          <p:nvPr/>
        </p:nvSpPr>
        <p:spPr>
          <a:xfrm>
            <a:off x="11180385" y="894963"/>
            <a:ext cx="85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u="sng" dirty="0">
                <a:hlinkClick r:id="rId3" action="ppaction://hlinkfile"/>
              </a:rPr>
              <a:t>มาตราการ</a:t>
            </a:r>
            <a:endParaRPr lang="th-TH" u="sng" dirty="0"/>
          </a:p>
        </p:txBody>
      </p:sp>
    </p:spTree>
    <p:extLst>
      <p:ext uri="{BB962C8B-B14F-4D97-AF65-F5344CB8AC3E}">
        <p14:creationId xmlns:p14="http://schemas.microsoft.com/office/powerpoint/2010/main" val="4991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xmlns="" id="{28BCDBED-C43A-496F-87A0-4A07032C7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085" y="555255"/>
            <a:ext cx="10289036" cy="2131530"/>
          </a:xfrm>
          <a:solidFill>
            <a:srgbClr val="92D050"/>
          </a:solidFill>
          <a:ln>
            <a:solidFill>
              <a:srgbClr val="92D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882775" indent="-1882775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แผนงานที่ 3 การป้องกันควบคุมโรคและปัจจัยเสี่ยงด้าน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สุขภาพ 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ร้อย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ละของกลุ่มประชากรหลักที่เข้าถึงบริการ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ป้องกัน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เอช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ไอวี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โรคติดต่อทางเพศสัมพันธ์ </a:t>
            </a: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xmlns="" id="{1E04C7A6-E14D-424D-9844-F7100AEBF37E}"/>
              </a:ext>
            </a:extLst>
          </p:cNvPr>
          <p:cNvSpPr/>
          <p:nvPr/>
        </p:nvSpPr>
        <p:spPr>
          <a:xfrm>
            <a:off x="796835" y="3198643"/>
            <a:ext cx="103305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KPI : 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15. ร้อยละของกลุ่มประชากรหลักที่เข้าถึงบริการป้องกันเอชไอ</a:t>
            </a:r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วี</a:t>
            </a:r>
          </a:p>
          <a:p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และโรคติดต่อ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ทางเพศสัมพันธ์เชิงรุก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xmlns="" id="{0775C560-0FCE-4505-BF86-67C480743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70617"/>
              </p:ext>
            </p:extLst>
          </p:nvPr>
        </p:nvGraphicFramePr>
        <p:xfrm>
          <a:off x="934146" y="4787651"/>
          <a:ext cx="10519794" cy="1158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63550">
                  <a:extLst>
                    <a:ext uri="{9D8B030D-6E8A-4147-A177-3AD203B41FA5}">
                      <a16:colId xmlns:a16="http://schemas.microsoft.com/office/drawing/2014/main" xmlns="" val="1877548211"/>
                    </a:ext>
                  </a:extLst>
                </a:gridCol>
                <a:gridCol w="2718748">
                  <a:extLst>
                    <a:ext uri="{9D8B030D-6E8A-4147-A177-3AD203B41FA5}">
                      <a16:colId xmlns:a16="http://schemas.microsoft.com/office/drawing/2014/main" xmlns="" val="1853129085"/>
                    </a:ext>
                  </a:extLst>
                </a:gridCol>
                <a:gridCol w="2718748">
                  <a:extLst>
                    <a:ext uri="{9D8B030D-6E8A-4147-A177-3AD203B41FA5}">
                      <a16:colId xmlns:a16="http://schemas.microsoft.com/office/drawing/2014/main" xmlns="" val="1564582695"/>
                    </a:ext>
                  </a:extLst>
                </a:gridCol>
                <a:gridCol w="2718748">
                  <a:extLst>
                    <a:ext uri="{9D8B030D-6E8A-4147-A177-3AD203B41FA5}">
                      <a16:colId xmlns:a16="http://schemas.microsoft.com/office/drawing/2014/main" xmlns="" val="552628521"/>
                    </a:ext>
                  </a:extLst>
                </a:gridCol>
              </a:tblGrid>
              <a:tr h="33902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7987597"/>
                  </a:ext>
                </a:extLst>
              </a:tr>
              <a:tr h="50741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87</a:t>
                      </a:r>
                      <a:endParaRPr lang="th-TH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90 </a:t>
                      </a:r>
                      <a:endParaRPr lang="th-TH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ร้อยละ92 </a:t>
                      </a:r>
                      <a:endParaRPr lang="th-TH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ร้อยละ94</a:t>
                      </a:r>
                      <a:endParaRPr lang="th-TH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7944344"/>
                  </a:ext>
                </a:extLst>
              </a:tr>
            </a:tbl>
          </a:graphicData>
        </a:graphic>
      </p:graphicFrame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xmlns="" id="{7DB1C5B5-D520-41A4-BF16-A3FFA6236B76}"/>
              </a:ext>
            </a:extLst>
          </p:cNvPr>
          <p:cNvSpPr txBox="1"/>
          <p:nvPr/>
        </p:nvSpPr>
        <p:spPr>
          <a:xfrm>
            <a:off x="9640390" y="6396335"/>
            <a:ext cx="160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Template</a:t>
            </a:r>
            <a:endParaRPr lang="th-TH" sz="2400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01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มุมมน 7"/>
          <p:cNvSpPr/>
          <p:nvPr/>
        </p:nvSpPr>
        <p:spPr>
          <a:xfrm>
            <a:off x="655092" y="2210937"/>
            <a:ext cx="11245755" cy="3193576"/>
          </a:xfrm>
          <a:prstGeom prst="roundRect">
            <a:avLst/>
          </a:prstGeom>
          <a:solidFill>
            <a:srgbClr val="CCE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A77237E-21AF-4316-8AF2-7A931A09F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238" y="1962607"/>
            <a:ext cx="10417246" cy="34172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en-US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จำนวนคนที่เข้าถึงบริการเชิง</a:t>
            </a:r>
            <a:r>
              <a:rPr lang="th-TH" sz="3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รุก (</a:t>
            </a:r>
            <a:r>
              <a:rPr lang="th-TH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กลุ่มชายรัก</a:t>
            </a:r>
            <a:r>
              <a:rPr lang="th-TH" sz="3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ชาย, กลุ่ม</a:t>
            </a:r>
            <a:r>
              <a:rPr lang="th-TH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พนักงานบริการ) </a:t>
            </a:r>
          </a:p>
          <a:p>
            <a:r>
              <a:rPr lang="en-US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 =</a:t>
            </a:r>
            <a:r>
              <a:rPr lang="th-TH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จำนวนกลุ่มประชากรหลักที่คาดประมาณ ในพื้นที่ </a:t>
            </a:r>
          </a:p>
          <a:p>
            <a:r>
              <a:rPr lang="th-TH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สูตร </a:t>
            </a:r>
            <a:r>
              <a:rPr lang="en-US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 (A</a:t>
            </a:r>
            <a:r>
              <a:rPr lang="th-TH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/  </a:t>
            </a:r>
            <a:r>
              <a:rPr lang="en-US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B) x 100 </a:t>
            </a:r>
          </a:p>
          <a:p>
            <a:r>
              <a:rPr lang="th-TH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 เป้าหมาย ปี </a:t>
            </a:r>
            <a:r>
              <a:rPr lang="en-US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2561 </a:t>
            </a:r>
            <a:r>
              <a:rPr lang="th-TH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ร้อยละ </a:t>
            </a:r>
            <a:r>
              <a:rPr lang="en-US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87 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982637" y="559557"/>
            <a:ext cx="2770496" cy="132383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D26552CA-FB9B-4184-A0D8-986AA8E8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729" y="559557"/>
            <a:ext cx="1705970" cy="1325563"/>
          </a:xfrm>
        </p:spPr>
        <p:txBody>
          <a:bodyPr>
            <a:normAutofit/>
          </a:bodyPr>
          <a:lstStyle/>
          <a:p>
            <a:r>
              <a:rPr lang="th-TH" sz="4800" b="1" dirty="0"/>
              <a:t>คำนิยาม </a:t>
            </a:r>
          </a:p>
        </p:txBody>
      </p:sp>
    </p:spTree>
    <p:extLst>
      <p:ext uri="{BB962C8B-B14F-4D97-AF65-F5344CB8AC3E}">
        <p14:creationId xmlns:p14="http://schemas.microsoft.com/office/powerpoint/2010/main" val="28212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6366752-B684-41F7-805B-73B280976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899" y="525363"/>
            <a:ext cx="11019357" cy="807048"/>
          </a:xfrm>
        </p:spPr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sz="2700" dirty="0"/>
              <a:t>  </a:t>
            </a:r>
            <a:r>
              <a:rPr lang="th-TH" sz="3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ร้อยละของกลุ่มประชากรหลักที่เข้าถึงบริการป้องกันเอชไอวีและ โรคติดต่อทางเพศสัมพันธ์เชิงรุก  ปี 2560</a:t>
            </a:r>
            <a:br>
              <a:rPr lang="th-TH" sz="3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:a16="http://schemas.microsoft.com/office/drawing/2014/main" xmlns="" id="{66869D50-5606-4FDC-A749-624E705E2F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783285"/>
              </p:ext>
            </p:extLst>
          </p:nvPr>
        </p:nvGraphicFramePr>
        <p:xfrm>
          <a:off x="562708" y="1547446"/>
          <a:ext cx="11128548" cy="231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xmlns="" id="{D71A7224-EF3E-46A1-9BBA-987B6568E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56714"/>
              </p:ext>
            </p:extLst>
          </p:nvPr>
        </p:nvGraphicFramePr>
        <p:xfrm>
          <a:off x="139489" y="4168558"/>
          <a:ext cx="11851038" cy="26894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84549">
                  <a:extLst>
                    <a:ext uri="{9D8B030D-6E8A-4147-A177-3AD203B41FA5}">
                      <a16:colId xmlns:a16="http://schemas.microsoft.com/office/drawing/2014/main" xmlns="" val="2036788904"/>
                    </a:ext>
                  </a:extLst>
                </a:gridCol>
                <a:gridCol w="951499">
                  <a:extLst>
                    <a:ext uri="{9D8B030D-6E8A-4147-A177-3AD203B41FA5}">
                      <a16:colId xmlns:a16="http://schemas.microsoft.com/office/drawing/2014/main" xmlns="" val="1179903027"/>
                    </a:ext>
                  </a:extLst>
                </a:gridCol>
                <a:gridCol w="951499">
                  <a:extLst>
                    <a:ext uri="{9D8B030D-6E8A-4147-A177-3AD203B41FA5}">
                      <a16:colId xmlns:a16="http://schemas.microsoft.com/office/drawing/2014/main" xmlns="" val="961595215"/>
                    </a:ext>
                  </a:extLst>
                </a:gridCol>
                <a:gridCol w="951499">
                  <a:extLst>
                    <a:ext uri="{9D8B030D-6E8A-4147-A177-3AD203B41FA5}">
                      <a16:colId xmlns:a16="http://schemas.microsoft.com/office/drawing/2014/main" xmlns="" val="1568712940"/>
                    </a:ext>
                  </a:extLst>
                </a:gridCol>
                <a:gridCol w="951499">
                  <a:extLst>
                    <a:ext uri="{9D8B030D-6E8A-4147-A177-3AD203B41FA5}">
                      <a16:colId xmlns:a16="http://schemas.microsoft.com/office/drawing/2014/main" xmlns="" val="3433709328"/>
                    </a:ext>
                  </a:extLst>
                </a:gridCol>
                <a:gridCol w="951499">
                  <a:extLst>
                    <a:ext uri="{9D8B030D-6E8A-4147-A177-3AD203B41FA5}">
                      <a16:colId xmlns:a16="http://schemas.microsoft.com/office/drawing/2014/main" xmlns="" val="840528044"/>
                    </a:ext>
                  </a:extLst>
                </a:gridCol>
                <a:gridCol w="951499">
                  <a:extLst>
                    <a:ext uri="{9D8B030D-6E8A-4147-A177-3AD203B41FA5}">
                      <a16:colId xmlns:a16="http://schemas.microsoft.com/office/drawing/2014/main" xmlns="" val="92988936"/>
                    </a:ext>
                  </a:extLst>
                </a:gridCol>
                <a:gridCol w="951499">
                  <a:extLst>
                    <a:ext uri="{9D8B030D-6E8A-4147-A177-3AD203B41FA5}">
                      <a16:colId xmlns:a16="http://schemas.microsoft.com/office/drawing/2014/main" xmlns="" val="2449897891"/>
                    </a:ext>
                  </a:extLst>
                </a:gridCol>
                <a:gridCol w="951499">
                  <a:extLst>
                    <a:ext uri="{9D8B030D-6E8A-4147-A177-3AD203B41FA5}">
                      <a16:colId xmlns:a16="http://schemas.microsoft.com/office/drawing/2014/main" xmlns="" val="2394610441"/>
                    </a:ext>
                  </a:extLst>
                </a:gridCol>
                <a:gridCol w="951499">
                  <a:extLst>
                    <a:ext uri="{9D8B030D-6E8A-4147-A177-3AD203B41FA5}">
                      <a16:colId xmlns:a16="http://schemas.microsoft.com/office/drawing/2014/main" xmlns="" val="5481095"/>
                    </a:ext>
                  </a:extLst>
                </a:gridCol>
                <a:gridCol w="951499">
                  <a:extLst>
                    <a:ext uri="{9D8B030D-6E8A-4147-A177-3AD203B41FA5}">
                      <a16:colId xmlns:a16="http://schemas.microsoft.com/office/drawing/2014/main" xmlns="" val="3481577162"/>
                    </a:ext>
                  </a:extLst>
                </a:gridCol>
                <a:gridCol w="951499">
                  <a:extLst>
                    <a:ext uri="{9D8B030D-6E8A-4147-A177-3AD203B41FA5}">
                      <a16:colId xmlns:a16="http://schemas.microsoft.com/office/drawing/2014/main" xmlns="" val="1509418484"/>
                    </a:ext>
                  </a:extLst>
                </a:gridCol>
              </a:tblGrid>
              <a:tr h="1152618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อำเภอ</a:t>
                      </a:r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เมือง</a:t>
                      </a:r>
                    </a:p>
                    <a:p>
                      <a:pPr algn="ctr"/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ไทรงาม</a:t>
                      </a:r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คลองลาน </a:t>
                      </a:r>
                    </a:p>
                    <a:p>
                      <a:pPr algn="ctr"/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ขาณุ</a:t>
                      </a:r>
                    </a:p>
                    <a:p>
                      <a:pPr algn="ctr"/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คลอง</a:t>
                      </a:r>
                      <a:r>
                        <a:rPr lang="th-TH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ขลุง</a:t>
                      </a:r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พรานกระต่าย</a:t>
                      </a:r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ลานกระบือ</a:t>
                      </a:r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ทรายทอง</a:t>
                      </a:r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ปางศิลาทอง</a:t>
                      </a:r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บึงสามัคคี</a:t>
                      </a:r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โกส</a:t>
                      </a:r>
                      <a:r>
                        <a:rPr lang="th-TH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ัมพี</a:t>
                      </a:r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028134"/>
                  </a:ext>
                </a:extLst>
              </a:tr>
              <a:tr h="733484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  (คน) </a:t>
                      </a:r>
                      <a:r>
                        <a:rPr lang="en-US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</a:p>
                    <a:p>
                      <a:r>
                        <a:rPr lang="en-US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MSM/ SW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199188"/>
                  </a:ext>
                </a:extLst>
              </a:tr>
              <a:tr h="803340"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ผลงาน(คน)</a:t>
                      </a:r>
                    </a:p>
                    <a:p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87 </a:t>
                      </a:r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5743646"/>
                  </a:ext>
                </a:extLst>
              </a:tr>
            </a:tbl>
          </a:graphicData>
        </a:graphic>
      </p:graphicFrame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xmlns="" id="{2C16ADF4-DB63-4D38-A1D1-4BD4937EB4E7}"/>
              </a:ext>
            </a:extLst>
          </p:cNvPr>
          <p:cNvSpPr txBox="1"/>
          <p:nvPr/>
        </p:nvSpPr>
        <p:spPr>
          <a:xfrm>
            <a:off x="671899" y="3645877"/>
            <a:ext cx="3091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 ปี 2561</a:t>
            </a:r>
          </a:p>
        </p:txBody>
      </p:sp>
    </p:spTree>
    <p:extLst>
      <p:ext uri="{BB962C8B-B14F-4D97-AF65-F5344CB8AC3E}">
        <p14:creationId xmlns:p14="http://schemas.microsoft.com/office/powerpoint/2010/main" val="25815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0B200FEB-79BB-4B0C-9A60-6B2428464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1" y="1276874"/>
            <a:ext cx="11368585" cy="5449389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 บริการ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ป้องกันเชิงรุก หมายถึง กลุ่มประชาการหลัก ได้รับบริการป้องกันโดย</a:t>
            </a:r>
          </a:p>
          <a:p>
            <a:pPr marL="355600" lvl="0" indent="-3556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โดย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กลุ่มประชากรเป้าหมาย ได้รับบริการ  ข้อมูลความรู้ในการป้องกันเอชไอวี,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STI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ได้รับถุงยางอนามัย สารหล่อลื่น(สำหรับ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MSM ,SW)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ได้รับข้อมูลสถานที่ที่จะไปรับบริการตรวจเอชไอวี ,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STI 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ได้ลงทะเบียนรับบริการโดยมีหมายเลขสมาชิกหรือ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UIC</a:t>
            </a:r>
          </a:p>
          <a:p>
            <a:pPr marL="355600" lvl="0" indent="-3556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ติดตาม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ผลการดำเนินงานในพื้นที่  ในการดำเนินงานกระบวนการ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RRTTR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สร้างแรงจูงใจให้ อสม./ แกน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นำ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NGO.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ในการทำงานเชิงรุก ใช้แนวทางการใช้งบประมาณการบริการป้องกันเอชไอวี จาก 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ปี พ.ศ.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2559</a:t>
            </a:r>
          </a:p>
          <a:p>
            <a:pPr marL="355600" lvl="0" indent="-3556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พัฒนา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กลไก แก้ไขปัญหาเอดส์ 10 มาตรการ ในระดับอำเภอ โดยคณะกรรมการยุติปัญหาเอดส์อำเภอ และ ในตำบลนำร่อง  โดยให้ 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สสอ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./อปท./รพ.สต. ร่วมกันดำเนินงาน และบรรจุเข้าแผนพัฒนาประจำปี ของ อปท. นำร่อง</a:t>
            </a: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xmlns="" id="{6237B790-A79B-421C-913C-60724717E27D}"/>
              </a:ext>
            </a:extLst>
          </p:cNvPr>
          <p:cNvSpPr txBox="1">
            <a:spLocks/>
          </p:cNvSpPr>
          <p:nvPr/>
        </p:nvSpPr>
        <p:spPr>
          <a:xfrm>
            <a:off x="477671" y="130463"/>
            <a:ext cx="6332561" cy="11464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</a:t>
            </a:r>
          </a:p>
        </p:txBody>
      </p:sp>
    </p:spTree>
    <p:extLst>
      <p:ext uri="{BB962C8B-B14F-4D97-AF65-F5344CB8AC3E}">
        <p14:creationId xmlns:p14="http://schemas.microsoft.com/office/powerpoint/2010/main" val="18572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1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56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604</TotalTime>
  <Words>464</Words>
  <Application>Microsoft Office PowerPoint</Application>
  <PresentationFormat>แบบจอกว้าง</PresentationFormat>
  <Paragraphs>201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7" baseType="lpstr">
      <vt:lpstr>맑은 고딕</vt:lpstr>
      <vt:lpstr>Angsana New</vt:lpstr>
      <vt:lpstr>Arial</vt:lpstr>
      <vt:lpstr>Calibri</vt:lpstr>
      <vt:lpstr>Calibri Light</vt:lpstr>
      <vt:lpstr>Cordia New</vt:lpstr>
      <vt:lpstr>TH SarabunPSK</vt:lpstr>
      <vt:lpstr>Wingdings</vt:lpstr>
      <vt:lpstr>ธีมของ Office</vt:lpstr>
      <vt:lpstr>งานนำเสนอ PowerPoint</vt:lpstr>
      <vt:lpstr>แผนงานที่ 8 โครงการเฉลิมพระเกียรติ KPI :  อัตราความสำเร็จการรักษาผู้ป่วยวัณโรคปอดรายใหม่(M+&amp;M-)</vt:lpstr>
      <vt:lpstr>อัตราความสำเร็จการรักษาผู้ป่วยวัณโรครายใหม่ ≥ร้อยละ 85</vt:lpstr>
      <vt:lpstr> แผนงานที่ 3 การป้องกันควบคุมโรคและปัจจัยเสี่ยงด้านสุขภาพ    ร้อยละของกลุ่มประชากรหลักที่เข้าถึงบริการป้องกัน   เอชไอวี และโรคติดต่อทางเพศสัมพันธ์ </vt:lpstr>
      <vt:lpstr>คำนิยาม </vt:lpstr>
      <vt:lpstr>   ร้อยละของกลุ่มประชากรหลักที่เข้าถึงบริการป้องกันเอชไอวีและ โรคติดต่อทางเพศสัมพันธ์เชิงรุก  ปี 2560  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อัตราความสำเร็จการรักษาผู้ป่วยวัณโรครายใหม่ ≥ร้อยละ 85</dc:title>
  <dc:creator>User</dc:creator>
  <cp:lastModifiedBy>User</cp:lastModifiedBy>
  <cp:revision>41</cp:revision>
  <dcterms:created xsi:type="dcterms:W3CDTF">2017-11-13T09:21:07Z</dcterms:created>
  <dcterms:modified xsi:type="dcterms:W3CDTF">2017-11-16T15:00:00Z</dcterms:modified>
</cp:coreProperties>
</file>