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6"/>
  </p:notesMasterIdLst>
  <p:handoutMasterIdLst>
    <p:handoutMasterId r:id="rId7"/>
  </p:handoutMasterIdLst>
  <p:sldIdLst>
    <p:sldId id="289" r:id="rId2"/>
    <p:sldId id="292" r:id="rId3"/>
    <p:sldId id="298" r:id="rId4"/>
    <p:sldId id="291" r:id="rId5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58242FAD-F12B-46F3-AE02-1FF82A2ABE52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8187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7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E1002C3A-1FE3-452B-B348-4D95D0EBF2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2130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AC67B528-2A5E-4CE7-9808-69FAF72E825C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7713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7"/>
            <a:ext cx="2971800" cy="49736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ADC2B018-22E7-4ECB-B237-E385C5F5F40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448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16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965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77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18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978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600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681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69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7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8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CA47-CE07-476F-A9BC-08E5A31CEBBB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1CA8-5F3F-4B16-96B1-B1A7382153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4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DA9D-34D1-4B47-A4BD-8F42515CE5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F0C2-EA76-4938-93A8-A6DBD5963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2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6632"/>
            <a:ext cx="2057400" cy="2347162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Excellence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ที่  4   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Governance  Excellence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" y="2852936"/>
            <a:ext cx="9143998" cy="1584176"/>
          </a:xfrm>
        </p:spPr>
        <p:txBody>
          <a:bodyPr>
            <a:no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แผนงานที่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โครงการพัฒนางานวิจัย/นวัตกรรม ผลิตภัณฑ์สุขภาพและเทคโนโลยีทางการแพทย์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-21095" y="45697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PSK" pitchFamily="34" charset="-34"/>
                <a:cs typeface="TH SarabunPSK" panose="020B0500040200020003" pitchFamily="34" charset="-34"/>
              </a:rPr>
              <a:t>โครงการ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ส่งเสริมการวิจัยและพัฒนาองค์ความรู้ด้านสุขภาพสำนักงานสาธารณสุข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358008" y="2113692"/>
            <a:ext cx="5094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(ยุทธศาสตร์บริหารเป็นเลิศด้วย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บาล)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44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14468" y="34746"/>
            <a:ext cx="9036496" cy="864096"/>
            <a:chOff x="-817" y="365407"/>
            <a:chExt cx="8247893" cy="811862"/>
          </a:xfrm>
        </p:grpSpPr>
        <p:pic>
          <p:nvPicPr>
            <p:cNvPr id="15" name="Picture 10"/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-817" y="428234"/>
              <a:ext cx="8247893" cy="7490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2208829" y="365407"/>
              <a:ext cx="184750" cy="461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 sz="2400" b="1" spc="-2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318506" y="2960722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 smtClean="0">
                <a:latin typeface="THSarabunPSK,Bold"/>
                <a:cs typeface="+mj-cs"/>
              </a:rPr>
              <a:t>ประเภท</a:t>
            </a:r>
            <a:r>
              <a:rPr lang="th-TH" sz="1800" b="1" dirty="0">
                <a:latin typeface="THSarabunPSK,Bold"/>
                <a:cs typeface="+mj-cs"/>
              </a:rPr>
              <a:t>ของการใช้ประโยชน์จากงานวิจัย/</a:t>
            </a:r>
            <a:r>
              <a:rPr lang="en-US" sz="1800" b="1" dirty="0">
                <a:latin typeface="THSarabunPSK,Bold"/>
                <a:cs typeface="+mj-cs"/>
              </a:rPr>
              <a:t>R2R </a:t>
            </a:r>
            <a:r>
              <a:rPr lang="th-TH" sz="1800" b="1" dirty="0">
                <a:latin typeface="THSarabunPSK,Bold"/>
                <a:cs typeface="+mj-cs"/>
              </a:rPr>
              <a:t>ด้านสุขภาพ มีดังนี้</a:t>
            </a:r>
          </a:p>
          <a:p>
            <a:r>
              <a:rPr lang="th-TH" sz="1800" b="1" dirty="0">
                <a:latin typeface="THSarabunPSK" panose="020B0500040200020003" pitchFamily="34" charset="-34"/>
                <a:cs typeface="+mj-cs"/>
              </a:rPr>
              <a:t>1. </a:t>
            </a:r>
            <a:r>
              <a:rPr lang="th-TH" sz="1800" b="1" u="sng" dirty="0">
                <a:latin typeface="THSarabunPSK" panose="020B0500040200020003" pitchFamily="34" charset="-34"/>
                <a:cs typeface="+mj-cs"/>
              </a:rPr>
              <a:t>เชิงเศรษฐกิจและพาณิชย์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ได้แก่ ได้รับหนังสือหรือหลักฐานอื่น แสดงความสนใจ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เพื่อเจ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ราจาธุรกิจ มีการซื้อขายเทคโนโลยีระหว่างนักวิจัยและผู้นำไปใช้ประโยชน์ มีการ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นำผลงานวิจัย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/</a:t>
            </a:r>
            <a:r>
              <a:rPr lang="en-US" sz="1800" b="1" dirty="0">
                <a:latin typeface="THSarabunPSK" panose="020B0500040200020003" pitchFamily="34" charset="-34"/>
                <a:cs typeface="+mj-cs"/>
              </a:rPr>
              <a:t>R2R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ด้านสุขภาพ ไปสู่การพัฒนาสิ่งประดิษฐ์หรือผลิตภัณฑ์ซึ่งก่อให้เกิดรายได้</a:t>
            </a:r>
          </a:p>
          <a:p>
            <a:r>
              <a:rPr lang="th-TH" sz="1800" b="1" dirty="0">
                <a:latin typeface="THSarabunPSK" panose="020B0500040200020003" pitchFamily="34" charset="-34"/>
                <a:cs typeface="+mj-cs"/>
              </a:rPr>
              <a:t>รวมทั้งการจดทะเบียนทรัพย์สินทางปัญญา</a:t>
            </a:r>
          </a:p>
          <a:p>
            <a:r>
              <a:rPr lang="th-TH" sz="1800" b="1" dirty="0">
                <a:latin typeface="THSarabunPSK" panose="020B0500040200020003" pitchFamily="34" charset="-34"/>
                <a:cs typeface="+mj-cs"/>
              </a:rPr>
              <a:t>2. </a:t>
            </a:r>
            <a:r>
              <a:rPr lang="th-TH" sz="1800" b="1" u="sng" dirty="0">
                <a:latin typeface="THSarabunPSK" panose="020B0500040200020003" pitchFamily="34" charset="-34"/>
                <a:cs typeface="+mj-cs"/>
              </a:rPr>
              <a:t>เชิงวิชาการ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ได้แก่ บทความวิชาการได้รับการตีพิมพ์เผยแพร่ในวารสารที่ได้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มาตรฐานผ่าน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เกณฑ์คุณภาพของศูนย์ดัชนีอ้างอิงวารสาร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ไทย</a:t>
            </a:r>
            <a:r>
              <a:rPr lang="en-US" sz="1800" b="1" dirty="0" smtClean="0">
                <a:latin typeface="THSarabunPSK" panose="020B0500040200020003" pitchFamily="34" charset="-34"/>
                <a:cs typeface="+mj-cs"/>
              </a:rPr>
              <a:t>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อยู่ในวารสารกลุ่มที่ 1 หรือผลงานวิจัย/</a:t>
            </a:r>
            <a:r>
              <a:rPr lang="en-US" sz="1800" b="1" dirty="0">
                <a:latin typeface="THSarabunPSK" panose="020B0500040200020003" pitchFamily="34" charset="-34"/>
                <a:cs typeface="+mj-cs"/>
              </a:rPr>
              <a:t>R2R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ได้ถูก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อ้างอิง</a:t>
            </a:r>
            <a:r>
              <a:rPr lang="en-US" sz="1800" b="1" dirty="0" smtClean="0">
                <a:latin typeface="THSarabunPSK" panose="020B0500040200020003" pitchFamily="34" charset="-34"/>
                <a:cs typeface="+mj-cs"/>
              </a:rPr>
              <a:t>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ใน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บทความวิชาการ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ระดับชาติหรือนานาชาติ หรือมีการปรับแนวทางเวชปฏิบัติ</a:t>
            </a:r>
          </a:p>
          <a:p>
            <a:r>
              <a:rPr lang="th-TH" sz="1800" b="1" dirty="0">
                <a:latin typeface="THSarabunPSK" panose="020B0500040200020003" pitchFamily="34" charset="-34"/>
                <a:cs typeface="+mj-cs"/>
              </a:rPr>
              <a:t>3. </a:t>
            </a:r>
            <a:r>
              <a:rPr lang="th-TH" sz="1800" b="1" u="sng" dirty="0">
                <a:latin typeface="THSarabunPSK" panose="020B0500040200020003" pitchFamily="34" charset="-34"/>
                <a:cs typeface="+mj-cs"/>
              </a:rPr>
              <a:t>เชิงนโยบาย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หมายถึง ผลงานวิจัย/</a:t>
            </a:r>
            <a:r>
              <a:rPr lang="en-US" sz="1800" b="1" dirty="0">
                <a:latin typeface="THSarabunPSK" panose="020B0500040200020003" pitchFamily="34" charset="-34"/>
                <a:cs typeface="+mj-cs"/>
              </a:rPr>
              <a:t>R2R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ด้านสุขภาพ ที่นำไปประกอบการตัดสินใจใน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การบริหาร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และการกำหนดเป็นนโยบาย มาตรการ แนวทางสำคัญ ในการพัฒนาด้าน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ส่งเสริมรักษา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ป้องกัน ฟื้นฟูสภาพ และคุ้มครองผู้บริโภค โดยมีหลักฐานแสดงประกอบการนำไปใช้</a:t>
            </a:r>
          </a:p>
          <a:p>
            <a:r>
              <a:rPr lang="th-TH" sz="1800" b="1" dirty="0">
                <a:latin typeface="THSarabunPSK" panose="020B0500040200020003" pitchFamily="34" charset="-34"/>
                <a:cs typeface="+mj-cs"/>
              </a:rPr>
              <a:t>4. </a:t>
            </a:r>
            <a:r>
              <a:rPr lang="th-TH" sz="1800" b="1" u="sng" dirty="0">
                <a:latin typeface="THSarabunPSK" panose="020B0500040200020003" pitchFamily="34" charset="-34"/>
                <a:cs typeface="+mj-cs"/>
              </a:rPr>
              <a:t>เชิงการพัฒนาสังคมและชุมชน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โดยมีการนำผลงานวิจัย/</a:t>
            </a:r>
            <a:r>
              <a:rPr lang="en-US" sz="1800" b="1" dirty="0">
                <a:latin typeface="THSarabunPSK" panose="020B0500040200020003" pitchFamily="34" charset="-34"/>
                <a:cs typeface="+mj-cs"/>
              </a:rPr>
              <a:t>R2R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ด้านสุขภาพไป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ถ่ายทอดเทคโนโลยี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ที่ได้จากงานวิจัยในกลุ่มเป้าหมายที่กำหนด เช่น อบรม คู่มือ แผ่นพับ 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โปสเตอร์เว็บ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ไซด์ฯ</a:t>
            </a:r>
          </a:p>
          <a:p>
            <a:r>
              <a:rPr lang="th-TH" sz="1800" b="1" dirty="0">
                <a:latin typeface="THSarabunPSK,Bold"/>
                <a:cs typeface="+mj-cs"/>
              </a:rPr>
              <a:t>เอกสารสนับสนุน :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1. ผลงานวิจัย/</a:t>
            </a:r>
            <a:r>
              <a:rPr lang="en-US" sz="1800" b="1" dirty="0">
                <a:latin typeface="THSarabunPSK" panose="020B0500040200020003" pitchFamily="34" charset="-34"/>
                <a:cs typeface="+mj-cs"/>
              </a:rPr>
              <a:t>R2R </a:t>
            </a:r>
            <a:r>
              <a:rPr lang="th-TH" sz="1800" b="1" dirty="0">
                <a:latin typeface="THSarabunPSK" panose="020B0500040200020003" pitchFamily="34" charset="-34"/>
                <a:cs typeface="+mj-cs"/>
              </a:rPr>
              <a:t>ด้านสุขภาพที่จังหวัดได้รวบรวมและวิเคราะห์จากหน่วยงานใน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จังหวัด (</a:t>
            </a:r>
            <a:r>
              <a:rPr lang="en-US" sz="1800" b="1" dirty="0" smtClean="0">
                <a:latin typeface="THSarabunPSK" panose="020B0500040200020003" pitchFamily="34" charset="-34"/>
                <a:cs typeface="+mj-cs"/>
              </a:rPr>
              <a:t>Web Site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  </a:t>
            </a:r>
            <a:r>
              <a:rPr lang="th-TH" sz="1800" b="1" dirty="0" err="1" smtClean="0">
                <a:latin typeface="THSarabunPSK" panose="020B0500040200020003" pitchFamily="34" charset="-34"/>
                <a:cs typeface="+mj-cs"/>
              </a:rPr>
              <a:t>สส</a:t>
            </a:r>
            <a:r>
              <a:rPr lang="th-TH" sz="1800" b="1" dirty="0" err="1" smtClean="0">
                <a:latin typeface="THSarabunPSK" panose="020B0500040200020003" pitchFamily="34" charset="-34"/>
                <a:cs typeface="+mj-cs"/>
              </a:rPr>
              <a:t>จ.กพ</a:t>
            </a:r>
            <a:r>
              <a:rPr lang="th-TH" sz="1800" b="1" dirty="0" smtClean="0">
                <a:latin typeface="THSarabunPSK" panose="020B0500040200020003" pitchFamily="34" charset="-34"/>
                <a:cs typeface="+mj-cs"/>
              </a:rPr>
              <a:t>.)</a:t>
            </a:r>
            <a:endParaRPr lang="th-TH" sz="1800" b="1" dirty="0">
              <a:cs typeface="+mj-cs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0159" y="1021730"/>
            <a:ext cx="9113841" cy="1938992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ผลงานวิจัย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/R2R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ด้านสุขภาพ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หมายถึง องค์ความรู้ทางการพยาบาล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การแพทย์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การสาธารณสุข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ที่ผ่านการวิจัย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พัฒนา ได้แก่ นิพนธ์ต้นฉบับ บทความพิเศษ รายงานเบื้องต้น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รายงาน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ผู้ป่วย ปกิณกะ และนวัตกรรม 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ผลงานวิจัย</a:t>
            </a:r>
            <a:r>
              <a:rPr lang="en-US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/R2R </a:t>
            </a:r>
            <a:r>
              <a:rPr lang="th-TH" sz="2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ด้านสุขภาพที่ให้หน่วยงานต่าง ๆ นำไปใช้ประโยชน์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หมายถึง  องค์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ความรู้ทางการพยาบาล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การแพทย์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การสาธารณสุขที่ผ่านการวิจัย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พัฒนา </a:t>
            </a:r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2000" b="1" u="sng" dirty="0" smtClean="0">
                <a:latin typeface="TH SarabunPSK" pitchFamily="34" charset="-34"/>
                <a:cs typeface="TH SarabunPSK" pitchFamily="34" charset="-34"/>
              </a:rPr>
              <a:t>การถ่ายทอด </a:t>
            </a:r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เผยแพร่สู่กลุ่มเป้าหมายที่กำหนดในช่องทาง</a:t>
            </a:r>
            <a:r>
              <a:rPr lang="en-US" sz="2000" b="1" u="sng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สื่อต่าง ๆ รวมถึงที่ได้เผยแพร่ใน</a:t>
            </a:r>
            <a:r>
              <a:rPr lang="th-TH" sz="2000" b="1" u="sng" dirty="0" smtClean="0">
                <a:latin typeface="TH SarabunPSK" pitchFamily="34" charset="-34"/>
                <a:cs typeface="TH SarabunPSK" pitchFamily="34" charset="-34"/>
              </a:rPr>
              <a:t>การประชุม</a:t>
            </a:r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วิชาการทั้งในระดับประเทศและต่างประเทศ และนำ ไปใช้ประโยชน์</a:t>
            </a:r>
            <a:r>
              <a:rPr lang="th-TH" sz="2000" b="1" u="sng" dirty="0" smtClean="0">
                <a:latin typeface="TH SarabunPSK" pitchFamily="34" charset="-34"/>
                <a:cs typeface="TH SarabunPSK" pitchFamily="34" charset="-34"/>
              </a:rPr>
              <a:t>ตาม วัตถุประสงค์</a:t>
            </a:r>
            <a:r>
              <a:rPr lang="th-TH" sz="2000" b="1" u="sng" dirty="0">
                <a:latin typeface="TH SarabunPSK" pitchFamily="34" charset="-34"/>
                <a:cs typeface="TH SarabunPSK" pitchFamily="34" charset="-34"/>
              </a:rPr>
              <a:t>ที่ระบุในโครงการวิจัย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หรือรายงานการวิจัย 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159" y="193186"/>
            <a:ext cx="9113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KPI 73  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ร้อยละผลงานวิจัย </a:t>
            </a:r>
            <a:r>
              <a:rPr lang="en-US" sz="24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R2R </a:t>
            </a:r>
            <a:r>
              <a:rPr lang="th-TH" sz="24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ด้านสุขภาพที่เผยแพร่ให้หน่วยงานต่างๆ นำไปใช้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ประโยชน์ </a:t>
            </a:r>
            <a:endParaRPr lang="th-TH" sz="2400" b="1" spc="-2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96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25223" y="39486"/>
            <a:ext cx="9036496" cy="394208"/>
            <a:chOff x="-817" y="365407"/>
            <a:chExt cx="8247893" cy="811862"/>
          </a:xfrm>
        </p:grpSpPr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-817" y="428234"/>
              <a:ext cx="8247893" cy="7490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TextBox 2"/>
            <p:cNvSpPr txBox="1">
              <a:spLocks noChangeArrowheads="1"/>
            </p:cNvSpPr>
            <p:nvPr/>
          </p:nvSpPr>
          <p:spPr bwMode="auto">
            <a:xfrm>
              <a:off x="2208829" y="365407"/>
              <a:ext cx="184750" cy="461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 sz="2400" b="1" spc="-2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34621" y="87015"/>
            <a:ext cx="9113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KPI 73   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ร้อยละผลงานวิจัย </a:t>
            </a:r>
            <a:r>
              <a:rPr lang="en-US" sz="24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R2R </a:t>
            </a:r>
            <a:r>
              <a:rPr lang="th-TH" sz="24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ด้านสุขภาพที่เผยแพร่ให้หน่วยงานต่างๆ นำไปใช้</a:t>
            </a:r>
            <a:r>
              <a:rPr lang="th-TH" sz="24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ประโยชน์</a:t>
            </a:r>
            <a:endParaRPr lang="th-TH" sz="2400" b="1" spc="-20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87841"/>
              </p:ext>
            </p:extLst>
          </p:nvPr>
        </p:nvGraphicFramePr>
        <p:xfrm>
          <a:off x="112278" y="548680"/>
          <a:ext cx="8862385" cy="6154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274"/>
                <a:gridCol w="1644192"/>
                <a:gridCol w="494629"/>
                <a:gridCol w="465306"/>
                <a:gridCol w="463646"/>
                <a:gridCol w="463646"/>
                <a:gridCol w="462539"/>
                <a:gridCol w="486331"/>
                <a:gridCol w="486331"/>
                <a:gridCol w="479691"/>
                <a:gridCol w="468072"/>
                <a:gridCol w="479691"/>
                <a:gridCol w="479691"/>
                <a:gridCol w="615067"/>
                <a:gridCol w="399642"/>
                <a:gridCol w="546637"/>
              </a:tblGrid>
              <a:tr h="439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ผลสำเร็จ/ตัวชี้วัด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สสจ.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ขาณุ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คลองขลุง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ทรายทอง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โกสัม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พีนคร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198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บุคลากรทางการแพทย์และสาธารณสุขในจังหวัดผ่านการอบรมเชิงปฏิบัติการเพื่อเพิ่มศักยภาพทีมสนับสนุน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งานวิจัย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046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5692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91.66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198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มีผลงานวิจัย</a:t>
                      </a: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 R2R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ด้าน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สุขภาพ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จังหวัดละ 5 เรื่อง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198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</a:tr>
              <a:tr h="2198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>
                    <a:solidFill>
                      <a:srgbClr val="FFFF00"/>
                    </a:solidFill>
                  </a:tcPr>
                </a:tc>
              </a:tr>
              <a:tr h="2198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sz="14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หน่วยงานที่มีคณะกรรมการ จริยธรรมการวิจัย </a:t>
                      </a: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และมีการพิจารณาจริยธรรมงานวิจัยอย่างต่อเนื่อง ๑ ครั้ง/ปี (มีการประชุมพิจารณางานวิจัย)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ปีงบประมาณ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๒๕๖๐ รับรองจริยธรรมจำนวน ๑๙ 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เรื่อง/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 </a:t>
                      </a:r>
                      <a:r>
                        <a:rPr lang="th-TH" sz="1400" b="1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กพ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ประชุม ๒ ครั้ง รับรองจริยธรรม ๘ เรื่อง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 anchor="ctr"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82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425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จังหวัดรวบรวมและวิเคราะห์ผลงานวิจัย/ </a:t>
                      </a: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R2R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จากหน่วยงานในจังหวัด ส่งเป็นฐานข้อมูลผลงานวิจัย</a:t>
                      </a: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 R2R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ระดับเขตสุขภาพ (จังหวัดรวบรวมข้อมูลส่งเขตสุขภาพได้ในเวลาที่กำหนด)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จัดหวัดได้ดำเนินการจัดทำ</a:t>
                      </a:r>
                      <a:r>
                        <a:rPr lang="th-TH" sz="1400" b="1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เวปไซต์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เพื่อรวบรวมผลงาน ฐานข้อมูลการทำวิจัย  การจัดการความรู้ จริยธรรมในการทำวิจัย 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53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56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ร้อยละผลงานวิจัย</a:t>
                      </a: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/R2R 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ด้านสุขภาพที่ให้หน่วยงานต่าง ๆ นำไปใช้ประโยชน์ (ร้อยละ 20)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 gridSpan="1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ผลงานวิจัยที่มีการเผยแพร่และนำไปใช้ประโยชน์ได้แก่ </a:t>
                      </a:r>
                      <a:endParaRPr lang="th-TH" sz="1400" b="1" u="sng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4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Appication</a:t>
                      </a: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b="1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อสค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 (เชิงนโยบาย)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ต้นแบบส่งเสริมกิจกรรมทางกายในเด็กวัยเรียน วัยรุอำเภอต้นแบบส่งเสริมกิจกรรมทางกายในเด็กวัยเรียน </a:t>
                      </a:r>
                      <a:endParaRPr lang="th-TH" sz="14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วัยรุ่น  อำเภอ</a:t>
                      </a:r>
                      <a:r>
                        <a:rPr lang="th-TH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ทรายทองวัฒนา จังหวัดกำแพงเพชร อำเภอทรายทองวัฒนา จังหวัดกำแพงเพชร </a:t>
                      </a: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เชิงพัฒนาสังคมและชุมชน)                                                  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9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1400" b="1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6489" marR="56489" marT="0" marB="0"/>
                </a:tc>
                <a:tc gridSpan="1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3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14468" y="116632"/>
            <a:ext cx="9036496" cy="1296144"/>
            <a:chOff x="-817" y="365407"/>
            <a:chExt cx="8247893" cy="811862"/>
          </a:xfrm>
        </p:grpSpPr>
        <p:pic>
          <p:nvPicPr>
            <p:cNvPr id="15" name="Picture 10"/>
            <p:cNvPicPr>
              <a:picLocks noChangeAspect="1"/>
            </p:cNvPicPr>
            <p:nvPr/>
          </p:nvPicPr>
          <p:blipFill>
            <a:blip r:embed="rId2">
              <a:grayscl/>
            </a:blip>
            <a:stretch>
              <a:fillRect/>
            </a:stretch>
          </p:blipFill>
          <p:spPr>
            <a:xfrm>
              <a:off x="-817" y="428234"/>
              <a:ext cx="8247893" cy="7490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TextBox 2"/>
            <p:cNvSpPr txBox="1">
              <a:spLocks noChangeArrowheads="1"/>
            </p:cNvSpPr>
            <p:nvPr/>
          </p:nvSpPr>
          <p:spPr bwMode="auto">
            <a:xfrm>
              <a:off x="2208829" y="365407"/>
              <a:ext cx="184750" cy="461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th-TH" sz="2400" b="1" spc="-2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7" name="สี่เหลี่ยมผืนผ้า 6"/>
          <p:cNvSpPr/>
          <p:nvPr/>
        </p:nvSpPr>
        <p:spPr>
          <a:xfrm>
            <a:off x="34352" y="166615"/>
            <a:ext cx="9109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KPI 74 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ละของงบประมาณด้านการวิจัยและพัฒนา ไม่น้อย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กว่า</a:t>
            </a:r>
          </a:p>
          <a:p>
            <a:pPr algn="ctr"/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ละ 1.5 </a:t>
            </a:r>
            <a:r>
              <a:rPr lang="th-TH" sz="3200" b="1" dirty="0" smtClean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ของงบประมาณ</a:t>
            </a:r>
            <a:r>
              <a:rPr lang="th-TH" sz="3200" b="1" dirty="0">
                <a:solidFill>
                  <a:schemeClr val="accent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ทั้งหมด</a:t>
            </a:r>
            <a:endParaRPr lang="th-TH" sz="3200" b="1" spc="-20" dirty="0">
              <a:solidFill>
                <a:schemeClr val="accent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4352" y="1810559"/>
            <a:ext cx="9128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   งบประมาณ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ที่เกี่ยวกับการวิจัย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หมายถึง งบประมาณที่หน่วยงานสนับสนุน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เป็นค่าใช้จ่าย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ใน การวิจัยตามโครงการวิจัย เช่น ค่าตอบแทน ค่าวัสดุ ค่าใช้สอย หรือ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นำเสนอผลงานวิจัย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ฯลฯ ที่ได้รับในปีงบประมาณ พ.ศ.2561 (กรณีเป็นโครงการต่อเนื่องมากกว่า 1ปี ให้แสดงวงเงินที่ได้รับจัดสรรในปีงบประมาณปัจจุบัน)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5496" y="4653136"/>
            <a:ext cx="9050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ปี 2560 งบ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ที่ดำเนินการวิจัย </a:t>
            </a:r>
            <a:r>
              <a:rPr lang="th-TH" sz="3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6.5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(1.1ล้าน) สำหรับการดำเนินงานจัดทำวิจัย และการจัดการความรู้ และสนับสนุนการพัฒนานวัตกรรมให้เครือข่าย และจังหวัด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8588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735</TotalTime>
  <Words>801</Words>
  <Application>Microsoft Office PowerPoint</Application>
  <PresentationFormat>นำเสนอทางหน้าจอ (4:3)</PresentationFormat>
  <Paragraphs>159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Excellence ที่  4    Governance  Excellence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www</cp:lastModifiedBy>
  <cp:revision>84</cp:revision>
  <cp:lastPrinted>2017-11-14T03:52:11Z</cp:lastPrinted>
  <dcterms:created xsi:type="dcterms:W3CDTF">2016-11-10T16:52:15Z</dcterms:created>
  <dcterms:modified xsi:type="dcterms:W3CDTF">2017-11-17T04:51:38Z</dcterms:modified>
</cp:coreProperties>
</file>