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FFCC"/>
    <a:srgbClr val="00FF99"/>
    <a:srgbClr val="66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52636180521008E-2"/>
          <c:y val="4.9960875984251966E-2"/>
          <c:w val="0.91245453403728083"/>
          <c:h val="0.622965316166071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DMรายใหม่จากกลุ่มเสี่ยง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7030A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cs typeface="+mj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โกสัมพีนคร</c:v>
                </c:pt>
                <c:pt idx="1">
                  <c:v>ปางศิลาทอง</c:v>
                </c:pt>
                <c:pt idx="2">
                  <c:v>ไทรงาม</c:v>
                </c:pt>
                <c:pt idx="3">
                  <c:v>พรานกระต่าย</c:v>
                </c:pt>
                <c:pt idx="4">
                  <c:v>ลานกระบือ</c:v>
                </c:pt>
                <c:pt idx="5">
                  <c:v>เมือง</c:v>
                </c:pt>
                <c:pt idx="6">
                  <c:v>คลองขลุง</c:v>
                </c:pt>
                <c:pt idx="7">
                  <c:v>คลองลาน</c:v>
                </c:pt>
                <c:pt idx="8">
                  <c:v>ขาณุวรลักษบุรี</c:v>
                </c:pt>
                <c:pt idx="9">
                  <c:v>บึงสามัคคี</c:v>
                </c:pt>
                <c:pt idx="10">
                  <c:v>ทรายทองวัฒนา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0.33</c:v>
                </c:pt>
                <c:pt idx="1">
                  <c:v>0.79</c:v>
                </c:pt>
                <c:pt idx="2">
                  <c:v>0.89</c:v>
                </c:pt>
                <c:pt idx="3">
                  <c:v>0.91</c:v>
                </c:pt>
                <c:pt idx="4">
                  <c:v>1.02</c:v>
                </c:pt>
                <c:pt idx="5">
                  <c:v>1.42</c:v>
                </c:pt>
                <c:pt idx="6">
                  <c:v>1.52</c:v>
                </c:pt>
                <c:pt idx="7">
                  <c:v>1.63</c:v>
                </c:pt>
                <c:pt idx="8">
                  <c:v>1.85</c:v>
                </c:pt>
                <c:pt idx="9">
                  <c:v>2.38</c:v>
                </c:pt>
                <c:pt idx="10">
                  <c:v>2.61</c:v>
                </c:pt>
                <c:pt idx="11">
                  <c:v>1.27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โกสัมพีนคร</c:v>
                </c:pt>
                <c:pt idx="1">
                  <c:v>ปางศิลาทอง</c:v>
                </c:pt>
                <c:pt idx="2">
                  <c:v>ไทรงาม</c:v>
                </c:pt>
                <c:pt idx="3">
                  <c:v>พรานกระต่าย</c:v>
                </c:pt>
                <c:pt idx="4">
                  <c:v>ลานกระบือ</c:v>
                </c:pt>
                <c:pt idx="5">
                  <c:v>เมือง</c:v>
                </c:pt>
                <c:pt idx="6">
                  <c:v>คลองขลุง</c:v>
                </c:pt>
                <c:pt idx="7">
                  <c:v>คลองลาน</c:v>
                </c:pt>
                <c:pt idx="8">
                  <c:v>ขาณุวรลักษบุรี</c:v>
                </c:pt>
                <c:pt idx="9">
                  <c:v>บึงสามัคคี</c:v>
                </c:pt>
                <c:pt idx="10">
                  <c:v>ทรายทองวัฒนา</c:v>
                </c:pt>
                <c:pt idx="11">
                  <c:v>จังหวัด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โกสัมพีนคร</c:v>
                </c:pt>
                <c:pt idx="1">
                  <c:v>ปางศิลาทอง</c:v>
                </c:pt>
                <c:pt idx="2">
                  <c:v>ไทรงาม</c:v>
                </c:pt>
                <c:pt idx="3">
                  <c:v>พรานกระต่าย</c:v>
                </c:pt>
                <c:pt idx="4">
                  <c:v>ลานกระบือ</c:v>
                </c:pt>
                <c:pt idx="5">
                  <c:v>เมือง</c:v>
                </c:pt>
                <c:pt idx="6">
                  <c:v>คลองขลุง</c:v>
                </c:pt>
                <c:pt idx="7">
                  <c:v>คลองลาน</c:v>
                </c:pt>
                <c:pt idx="8">
                  <c:v>ขาณุวรลักษบุรี</c:v>
                </c:pt>
                <c:pt idx="9">
                  <c:v>บึงสามัคคี</c:v>
                </c:pt>
                <c:pt idx="10">
                  <c:v>ทรายทองวัฒนา</c:v>
                </c:pt>
                <c:pt idx="11">
                  <c:v>จังหวัด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320047776"/>
        <c:axId val="-1320047232"/>
        <c:axId val="0"/>
      </c:bar3DChart>
      <c:catAx>
        <c:axId val="-1320047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cs typeface="+mj-cs"/>
              </a:defRPr>
            </a:pPr>
            <a:endParaRPr lang="th-TH"/>
          </a:p>
        </c:txPr>
        <c:crossAx val="-1320047232"/>
        <c:crosses val="autoZero"/>
        <c:auto val="1"/>
        <c:lblAlgn val="ctr"/>
        <c:lblOffset val="100"/>
        <c:noMultiLvlLbl val="0"/>
      </c:catAx>
      <c:valAx>
        <c:axId val="-132004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cs typeface="+mj-cs"/>
              </a:defRPr>
            </a:pPr>
            <a:endParaRPr lang="th-TH"/>
          </a:p>
        </c:txPr>
        <c:crossAx val="-1320047776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402432250656168"/>
          <c:y val="7.3022391732283462E-2"/>
          <c:w val="0.2588066301811876"/>
          <c:h val="0.14397542429926086"/>
        </c:manualLayout>
      </c:layout>
      <c:overlay val="0"/>
      <c:txPr>
        <a:bodyPr/>
        <a:lstStyle/>
        <a:p>
          <a:pPr>
            <a:defRPr b="1"/>
          </a:pPr>
          <a:endParaRPr lang="th-TH"/>
        </a:p>
      </c:txPr>
    </c:legend>
    <c:plotVisOnly val="1"/>
    <c:dispBlanksAs val="gap"/>
    <c:showDLblsOverMax val="0"/>
  </c:chart>
  <c:spPr>
    <a:ln w="28575">
      <a:solidFill>
        <a:srgbClr val="7030A0"/>
      </a:solidFill>
    </a:ln>
  </c:spPr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52636180521008E-2"/>
          <c:y val="4.9960875984251966E-2"/>
          <c:w val="0.91245453403728083"/>
          <c:h val="0.622965316166071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DMรายใหม่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0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7030A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cs typeface="+mj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ขาณุวรลักษบุรี</c:v>
                </c:pt>
                <c:pt idx="1">
                  <c:v>คลองขลุง</c:v>
                </c:pt>
                <c:pt idx="2">
                  <c:v>คลองลาน</c:v>
                </c:pt>
                <c:pt idx="3">
                  <c:v>พรานกระต่าย</c:v>
                </c:pt>
                <c:pt idx="4">
                  <c:v>โกสัมพีนคร</c:v>
                </c:pt>
                <c:pt idx="5">
                  <c:v>ลานกระบือ</c:v>
                </c:pt>
                <c:pt idx="6">
                  <c:v>ปางศิลาทอง</c:v>
                </c:pt>
                <c:pt idx="7">
                  <c:v>ไทรงาม</c:v>
                </c:pt>
                <c:pt idx="8">
                  <c:v>เมืองกำแพงเพชร</c:v>
                </c:pt>
                <c:pt idx="9">
                  <c:v>บึงสามัคคี</c:v>
                </c:pt>
                <c:pt idx="10">
                  <c:v>ทรายทองวัฒนา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0.75</c:v>
                </c:pt>
                <c:pt idx="1">
                  <c:v>0.88</c:v>
                </c:pt>
                <c:pt idx="2">
                  <c:v>0.99</c:v>
                </c:pt>
                <c:pt idx="3">
                  <c:v>1.04</c:v>
                </c:pt>
                <c:pt idx="4">
                  <c:v>1.1000000000000001</c:v>
                </c:pt>
                <c:pt idx="5">
                  <c:v>1.1299999999999999</c:v>
                </c:pt>
                <c:pt idx="6">
                  <c:v>1.21</c:v>
                </c:pt>
                <c:pt idx="7">
                  <c:v>1.24</c:v>
                </c:pt>
                <c:pt idx="8">
                  <c:v>1.38</c:v>
                </c:pt>
                <c:pt idx="9">
                  <c:v>1.73</c:v>
                </c:pt>
                <c:pt idx="10">
                  <c:v>1.95</c:v>
                </c:pt>
                <c:pt idx="11">
                  <c:v>1.1599999999999999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ขาณุวรลักษบุรี</c:v>
                </c:pt>
                <c:pt idx="1">
                  <c:v>คลองขลุง</c:v>
                </c:pt>
                <c:pt idx="2">
                  <c:v>คลองลาน</c:v>
                </c:pt>
                <c:pt idx="3">
                  <c:v>พรานกระต่าย</c:v>
                </c:pt>
                <c:pt idx="4">
                  <c:v>โกสัมพีนคร</c:v>
                </c:pt>
                <c:pt idx="5">
                  <c:v>ลานกระบือ</c:v>
                </c:pt>
                <c:pt idx="6">
                  <c:v>ปางศิลาทอง</c:v>
                </c:pt>
                <c:pt idx="7">
                  <c:v>ไทรงาม</c:v>
                </c:pt>
                <c:pt idx="8">
                  <c:v>เมืองกำแพงเพชร</c:v>
                </c:pt>
                <c:pt idx="9">
                  <c:v>บึงสามัคคี</c:v>
                </c:pt>
                <c:pt idx="10">
                  <c:v>ทรายทองวัฒนา</c:v>
                </c:pt>
                <c:pt idx="11">
                  <c:v>จังหวัด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ขาณุวรลักษบุรี</c:v>
                </c:pt>
                <c:pt idx="1">
                  <c:v>คลองขลุง</c:v>
                </c:pt>
                <c:pt idx="2">
                  <c:v>คลองลาน</c:v>
                </c:pt>
                <c:pt idx="3">
                  <c:v>พรานกระต่าย</c:v>
                </c:pt>
                <c:pt idx="4">
                  <c:v>โกสัมพีนคร</c:v>
                </c:pt>
                <c:pt idx="5">
                  <c:v>ลานกระบือ</c:v>
                </c:pt>
                <c:pt idx="6">
                  <c:v>ปางศิลาทอง</c:v>
                </c:pt>
                <c:pt idx="7">
                  <c:v>ไทรงาม</c:v>
                </c:pt>
                <c:pt idx="8">
                  <c:v>เมืองกำแพงเพชร</c:v>
                </c:pt>
                <c:pt idx="9">
                  <c:v>บึงสามัคคี</c:v>
                </c:pt>
                <c:pt idx="10">
                  <c:v>ทรายทองวัฒนา</c:v>
                </c:pt>
                <c:pt idx="11">
                  <c:v>จังหวัด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320059744"/>
        <c:axId val="-1320059200"/>
        <c:axId val="0"/>
      </c:bar3DChart>
      <c:catAx>
        <c:axId val="-1320059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>
                <a:cs typeface="+mj-cs"/>
              </a:defRPr>
            </a:pPr>
            <a:endParaRPr lang="th-TH"/>
          </a:p>
        </c:txPr>
        <c:crossAx val="-1320059200"/>
        <c:crosses val="autoZero"/>
        <c:auto val="1"/>
        <c:lblAlgn val="ctr"/>
        <c:lblOffset val="100"/>
        <c:noMultiLvlLbl val="0"/>
      </c:catAx>
      <c:valAx>
        <c:axId val="-132005920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cs typeface="+mj-cs"/>
              </a:defRPr>
            </a:pPr>
            <a:endParaRPr lang="th-TH"/>
          </a:p>
        </c:txPr>
        <c:crossAx val="-1320059744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27471660236985163"/>
          <c:y val="7.3022391732283462E-2"/>
          <c:w val="0.25757027954748324"/>
          <c:h val="0.14397542429926086"/>
        </c:manualLayout>
      </c:layout>
      <c:overlay val="0"/>
      <c:txPr>
        <a:bodyPr/>
        <a:lstStyle/>
        <a:p>
          <a:pPr>
            <a:defRPr sz="1400" b="1">
              <a:cs typeface="+mj-cs"/>
            </a:defRPr>
          </a:pPr>
          <a:endParaRPr lang="th-TH"/>
        </a:p>
      </c:txPr>
    </c:legend>
    <c:plotVisOnly val="1"/>
    <c:dispBlanksAs val="gap"/>
    <c:showDLblsOverMax val="0"/>
  </c:chart>
  <c:spPr>
    <a:ln w="28575">
      <a:solidFill>
        <a:srgbClr val="0070C0"/>
      </a:solidFill>
    </a:ln>
  </c:spPr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52636180521008E-2"/>
          <c:y val="4.9960875984251966E-2"/>
          <c:w val="0.91245453403728083"/>
          <c:h val="0.622965316166071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คัดกรองDM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3"/>
              <c:layout>
                <c:manualLayout>
                  <c:x val="-3.0408498672561284E-3"/>
                  <c:y val="2.0749328505982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408498672561284E-3"/>
                  <c:y val="3.11239927589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8245099203536772E-2"/>
                  <c:y val="3.1123992758974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cs typeface="+mj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ปางศิลาทอง</c:v>
                </c:pt>
                <c:pt idx="1">
                  <c:v>คลองลาน</c:v>
                </c:pt>
                <c:pt idx="2">
                  <c:v>บึงสามัคคี</c:v>
                </c:pt>
                <c:pt idx="3">
                  <c:v>คลองขลุง</c:v>
                </c:pt>
                <c:pt idx="4">
                  <c:v>ขาณุวรลักษบุรี</c:v>
                </c:pt>
                <c:pt idx="5">
                  <c:v>ไทรงาม</c:v>
                </c:pt>
                <c:pt idx="6">
                  <c:v>ทรายทองวัฒนา</c:v>
                </c:pt>
                <c:pt idx="7">
                  <c:v>พรานกระต่าย</c:v>
                </c:pt>
                <c:pt idx="8">
                  <c:v>ลานกระบือ</c:v>
                </c:pt>
                <c:pt idx="9">
                  <c:v>เมืองกำแพงเพชร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79.05</c:v>
                </c:pt>
                <c:pt idx="1">
                  <c:v>79.87</c:v>
                </c:pt>
                <c:pt idx="2">
                  <c:v>82.67</c:v>
                </c:pt>
                <c:pt idx="3">
                  <c:v>87.89</c:v>
                </c:pt>
                <c:pt idx="4">
                  <c:v>88.42</c:v>
                </c:pt>
                <c:pt idx="5">
                  <c:v>88.45</c:v>
                </c:pt>
                <c:pt idx="6">
                  <c:v>90.62</c:v>
                </c:pt>
                <c:pt idx="7">
                  <c:v>90.7</c:v>
                </c:pt>
                <c:pt idx="8">
                  <c:v>91.16</c:v>
                </c:pt>
                <c:pt idx="9">
                  <c:v>93.22</c:v>
                </c:pt>
                <c:pt idx="10">
                  <c:v>94.39</c:v>
                </c:pt>
                <c:pt idx="11">
                  <c:v>89.23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ปางศิลาทอง</c:v>
                </c:pt>
                <c:pt idx="1">
                  <c:v>คลองลาน</c:v>
                </c:pt>
                <c:pt idx="2">
                  <c:v>บึงสามัคคี</c:v>
                </c:pt>
                <c:pt idx="3">
                  <c:v>คลองขลุง</c:v>
                </c:pt>
                <c:pt idx="4">
                  <c:v>ขาณุวรลักษบุรี</c:v>
                </c:pt>
                <c:pt idx="5">
                  <c:v>ไทรงาม</c:v>
                </c:pt>
                <c:pt idx="6">
                  <c:v>ทรายทองวัฒนา</c:v>
                </c:pt>
                <c:pt idx="7">
                  <c:v>พรานกระต่าย</c:v>
                </c:pt>
                <c:pt idx="8">
                  <c:v>ลานกระบือ</c:v>
                </c:pt>
                <c:pt idx="9">
                  <c:v>เมืองกำแพงเพชร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ปางศิลาทอง</c:v>
                </c:pt>
                <c:pt idx="1">
                  <c:v>คลองลาน</c:v>
                </c:pt>
                <c:pt idx="2">
                  <c:v>บึงสามัคคี</c:v>
                </c:pt>
                <c:pt idx="3">
                  <c:v>คลองขลุง</c:v>
                </c:pt>
                <c:pt idx="4">
                  <c:v>ขาณุวรลักษบุรี</c:v>
                </c:pt>
                <c:pt idx="5">
                  <c:v>ไทรงาม</c:v>
                </c:pt>
                <c:pt idx="6">
                  <c:v>ทรายทองวัฒนา</c:v>
                </c:pt>
                <c:pt idx="7">
                  <c:v>พรานกระต่าย</c:v>
                </c:pt>
                <c:pt idx="8">
                  <c:v>ลานกระบือ</c:v>
                </c:pt>
                <c:pt idx="9">
                  <c:v>เมืองกำแพงเพชร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320058656"/>
        <c:axId val="-1320058112"/>
        <c:axId val="0"/>
      </c:bar3DChart>
      <c:catAx>
        <c:axId val="-1320058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>
                <a:cs typeface="+mj-cs"/>
              </a:defRPr>
            </a:pPr>
            <a:endParaRPr lang="th-TH"/>
          </a:p>
        </c:txPr>
        <c:crossAx val="-1320058112"/>
        <c:crosses val="autoZero"/>
        <c:auto val="1"/>
        <c:lblAlgn val="ctr"/>
        <c:lblOffset val="100"/>
        <c:noMultiLvlLbl val="0"/>
      </c:catAx>
      <c:valAx>
        <c:axId val="-13200581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cs typeface="+mj-cs"/>
              </a:defRPr>
            </a:pPr>
            <a:endParaRPr lang="th-TH"/>
          </a:p>
        </c:txPr>
        <c:crossAx val="-1320058656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15004175781235035"/>
          <c:y val="3.1523866629198066E-2"/>
          <c:w val="0.25148857981297096"/>
          <c:h val="0.14397542429926086"/>
        </c:manualLayout>
      </c:layout>
      <c:overlay val="0"/>
      <c:txPr>
        <a:bodyPr/>
        <a:lstStyle/>
        <a:p>
          <a:pPr>
            <a:defRPr sz="1400" b="1">
              <a:cs typeface="+mj-cs"/>
            </a:defRPr>
          </a:pPr>
          <a:endParaRPr lang="th-TH"/>
        </a:p>
      </c:txPr>
    </c:legend>
    <c:plotVisOnly val="1"/>
    <c:dispBlanksAs val="gap"/>
    <c:showDLblsOverMax val="0"/>
  </c:chart>
  <c:spPr>
    <a:ln w="28575">
      <a:solidFill>
        <a:srgbClr val="0070C0"/>
      </a:solidFill>
    </a:ln>
  </c:spPr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4690924133994"/>
          <c:y val="9.1941593847669326E-2"/>
          <c:w val="0.85739491005064483"/>
          <c:h val="0.677793366580069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ตรวจHbA1c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เมืองกำแพงเพชร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ขาณุวรลักษบุรี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42.664135774899506</c:v>
                </c:pt>
                <c:pt idx="1">
                  <c:v>82.275132275132279</c:v>
                </c:pt>
                <c:pt idx="2">
                  <c:v>79.740380157626333</c:v>
                </c:pt>
                <c:pt idx="3">
                  <c:v>77.837333954789088</c:v>
                </c:pt>
                <c:pt idx="4">
                  <c:v>79.496402877697847</c:v>
                </c:pt>
                <c:pt idx="5">
                  <c:v>75.376532399299478</c:v>
                </c:pt>
                <c:pt idx="6">
                  <c:v>78.558875219683657</c:v>
                </c:pt>
                <c:pt idx="7">
                  <c:v>79.803395889186774</c:v>
                </c:pt>
                <c:pt idx="8">
                  <c:v>65.441819772528433</c:v>
                </c:pt>
                <c:pt idx="9">
                  <c:v>78.91617273497036</c:v>
                </c:pt>
                <c:pt idx="10">
                  <c:v>70.348258706467661</c:v>
                </c:pt>
                <c:pt idx="11" formatCode="General">
                  <c:v>76.08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HbA1c/การเจาะ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เมืองกำแพงเพชร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ขาณุวรลักษบุรี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32.033499084009421</c:v>
                </c:pt>
                <c:pt idx="1">
                  <c:v>54.876741693461952</c:v>
                </c:pt>
                <c:pt idx="2">
                  <c:v>50.465116279069768</c:v>
                </c:pt>
                <c:pt idx="3">
                  <c:v>39.610778443113773</c:v>
                </c:pt>
                <c:pt idx="4">
                  <c:v>65.03496503496504</c:v>
                </c:pt>
                <c:pt idx="5">
                  <c:v>40.381040892193312</c:v>
                </c:pt>
                <c:pt idx="6">
                  <c:v>41.685309470544368</c:v>
                </c:pt>
                <c:pt idx="7">
                  <c:v>38.633818589025758</c:v>
                </c:pt>
                <c:pt idx="8">
                  <c:v>44.786096256684495</c:v>
                </c:pt>
                <c:pt idx="9">
                  <c:v>42.06008583690987</c:v>
                </c:pt>
                <c:pt idx="10">
                  <c:v>39.886845827439885</c:v>
                </c:pt>
                <c:pt idx="11" formatCode="General">
                  <c:v>44.11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HbA1c/DMทั้งหมด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เมืองกำแพงเพชร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ขาณุวรลักษบุรี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13.666815542652969</c:v>
                </c:pt>
                <c:pt idx="1">
                  <c:v>45.149911816578481</c:v>
                </c:pt>
                <c:pt idx="2">
                  <c:v>40.241075567918408</c:v>
                </c:pt>
                <c:pt idx="3">
                  <c:v>30.831973898858074</c:v>
                </c:pt>
                <c:pt idx="4">
                  <c:v>51.700457815565727</c:v>
                </c:pt>
                <c:pt idx="5">
                  <c:v>30.43782837127846</c:v>
                </c:pt>
                <c:pt idx="6">
                  <c:v>32.747510251903925</c:v>
                </c:pt>
                <c:pt idx="7">
                  <c:v>30.831099195710454</c:v>
                </c:pt>
                <c:pt idx="8">
                  <c:v>29.30883639545057</c:v>
                </c:pt>
                <c:pt idx="9">
                  <c:v>33.1922099915326</c:v>
                </c:pt>
                <c:pt idx="10">
                  <c:v>28.059701492537314</c:v>
                </c:pt>
                <c:pt idx="11" formatCode="General">
                  <c:v>27.9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320046144"/>
        <c:axId val="-1320049408"/>
        <c:axId val="0"/>
      </c:bar3DChart>
      <c:catAx>
        <c:axId val="-1320046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-1320049408"/>
        <c:crosses val="autoZero"/>
        <c:auto val="1"/>
        <c:lblAlgn val="ctr"/>
        <c:lblOffset val="100"/>
        <c:noMultiLvlLbl val="0"/>
      </c:catAx>
      <c:valAx>
        <c:axId val="-132004940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-1320046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12445229662829"/>
          <c:y val="4.2724518584752388E-3"/>
          <c:w val="0.22570606427650763"/>
          <c:h val="0.21847207370103414"/>
        </c:manualLayout>
      </c:layout>
      <c:overlay val="0"/>
      <c:txPr>
        <a:bodyPr/>
        <a:lstStyle/>
        <a:p>
          <a:pPr>
            <a:defRPr>
              <a:latin typeface="TH SarabunPSK" panose="020B0500040200020003" pitchFamily="34" charset="-34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ln w="38100">
      <a:solidFill>
        <a:srgbClr val="7030A0"/>
      </a:solidFill>
    </a:ln>
  </c:spPr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29960898653537"/>
          <c:y val="0.12342716750490464"/>
          <c:w val="0.86313049679213616"/>
          <c:h val="0.630071160702037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ตรวจความดัน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เมืองกำแพงเพชร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ขาณุวรลักษบุรี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63.661224828043423</c:v>
                </c:pt>
                <c:pt idx="1">
                  <c:v>77.40429505135387</c:v>
                </c:pt>
                <c:pt idx="2">
                  <c:v>70.786902108691919</c:v>
                </c:pt>
                <c:pt idx="3">
                  <c:v>78.476960660432994</c:v>
                </c:pt>
                <c:pt idx="4">
                  <c:v>77.155667969648192</c:v>
                </c:pt>
                <c:pt idx="5">
                  <c:v>74.144084600132189</c:v>
                </c:pt>
                <c:pt idx="6">
                  <c:v>74.097397145256082</c:v>
                </c:pt>
                <c:pt idx="7">
                  <c:v>79.122541603630864</c:v>
                </c:pt>
                <c:pt idx="8">
                  <c:v>69.390787518573546</c:v>
                </c:pt>
                <c:pt idx="9">
                  <c:v>80.292752588361296</c:v>
                </c:pt>
                <c:pt idx="10">
                  <c:v>78.206616366802095</c:v>
                </c:pt>
                <c:pt idx="11">
                  <c:v>72.288632635816896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ความดันดี/การตรวจ</c:v>
                </c:pt>
              </c:strCache>
            </c:strRef>
          </c:tx>
          <c:spPr>
            <a:solidFill>
              <a:srgbClr val="9C5BC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เมืองกำแพงเพชร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ขาณุวรลักษบุรี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52.688102056756051</c:v>
                </c:pt>
                <c:pt idx="1">
                  <c:v>72.521109770808209</c:v>
                </c:pt>
                <c:pt idx="2">
                  <c:v>47.687091305400827</c:v>
                </c:pt>
                <c:pt idx="3">
                  <c:v>58.115070845856593</c:v>
                </c:pt>
                <c:pt idx="4">
                  <c:v>58.649977648636565</c:v>
                </c:pt>
                <c:pt idx="5">
                  <c:v>67.855232661793551</c:v>
                </c:pt>
                <c:pt idx="6">
                  <c:v>65.552407932011334</c:v>
                </c:pt>
                <c:pt idx="7">
                  <c:v>60.994263862332694</c:v>
                </c:pt>
                <c:pt idx="8">
                  <c:v>63.768736616702355</c:v>
                </c:pt>
                <c:pt idx="9">
                  <c:v>60.293463761671852</c:v>
                </c:pt>
                <c:pt idx="10">
                  <c:v>57.95918367346939</c:v>
                </c:pt>
                <c:pt idx="11">
                  <c:v>58.827675118177915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ความดันดี/HTทั้งหมด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เมืองกำแพงเพชร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ขาณุวรลักษบุรี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33.54189110798044</c:v>
                </c:pt>
                <c:pt idx="1">
                  <c:v>56.134453781512605</c:v>
                </c:pt>
                <c:pt idx="2">
                  <c:v>33.756214640836617</c:v>
                </c:pt>
                <c:pt idx="3">
                  <c:v>45.60694128548564</c:v>
                </c:pt>
                <c:pt idx="4">
                  <c:v>45.251782018854911</c:v>
                </c:pt>
                <c:pt idx="5">
                  <c:v>50.310641110376736</c:v>
                </c:pt>
                <c:pt idx="6">
                  <c:v>48.572628043660792</c:v>
                </c:pt>
                <c:pt idx="7">
                  <c:v>48.260211800302571</c:v>
                </c:pt>
                <c:pt idx="8">
                  <c:v>44.249628528974739</c:v>
                </c:pt>
                <c:pt idx="9">
                  <c:v>48.411281685112456</c:v>
                </c:pt>
                <c:pt idx="10">
                  <c:v>45.327916424840396</c:v>
                </c:pt>
                <c:pt idx="11">
                  <c:v>42.525721954371491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322745440"/>
        <c:axId val="-1322760672"/>
        <c:axId val="0"/>
      </c:bar3DChart>
      <c:catAx>
        <c:axId val="-132274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-1322760672"/>
        <c:crosses val="autoZero"/>
        <c:auto val="1"/>
        <c:lblAlgn val="ctr"/>
        <c:lblOffset val="100"/>
        <c:noMultiLvlLbl val="0"/>
      </c:catAx>
      <c:valAx>
        <c:axId val="-13227606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-1322745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19900589184766"/>
          <c:y val="4.2723917322834643E-3"/>
          <c:w val="0.1949776583089684"/>
          <c:h val="0.19223409565333804"/>
        </c:manualLayout>
      </c:layout>
      <c:overlay val="0"/>
      <c:txPr>
        <a:bodyPr/>
        <a:lstStyle/>
        <a:p>
          <a:pPr>
            <a:defRPr sz="1800" b="1">
              <a:latin typeface="TH SarabunPSK" panose="020B0500040200020003" pitchFamily="34" charset="-34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ln w="38100">
      <a:solidFill>
        <a:srgbClr val="7030A0"/>
      </a:solidFill>
    </a:ln>
  </c:spPr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Angsana New" pitchFamily="18" charset="-34"/>
                <a:cs typeface="Angsana New" pitchFamily="18" charset="-34"/>
              </a:defRPr>
            </a:pPr>
            <a:r>
              <a:rPr lang="th-TH" sz="2400" dirty="0">
                <a:latin typeface="Angsana New" pitchFamily="18" charset="-34"/>
                <a:cs typeface="Angsana New" pitchFamily="18" charset="-34"/>
              </a:rPr>
              <a:t>ประเมิน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CVD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 เป้าหมายปี</a:t>
            </a:r>
            <a:r>
              <a:rPr lang="th-TH" sz="24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aseline="0" dirty="0" smtClean="0">
                <a:latin typeface="Angsana New" pitchFamily="18" charset="-34"/>
                <a:cs typeface="Angsana New" pitchFamily="18" charset="-34"/>
              </a:rPr>
              <a:t>2560 &gt; 80%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4690924133994"/>
          <c:y val="9.1941593847669326E-2"/>
          <c:w val="0.86313049679213616"/>
          <c:h val="0.630071160702037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ประเมินCVD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7030A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ปางศิลาทอง</c:v>
                </c:pt>
                <c:pt idx="1">
                  <c:v>ลานกระบือ</c:v>
                </c:pt>
                <c:pt idx="2">
                  <c:v>โกสัมพีนคร</c:v>
                </c:pt>
                <c:pt idx="3">
                  <c:v>บึงสามัคคี</c:v>
                </c:pt>
                <c:pt idx="4">
                  <c:v>ขาณุวรลักษบุรี</c:v>
                </c:pt>
                <c:pt idx="5">
                  <c:v>คลองขลุง</c:v>
                </c:pt>
                <c:pt idx="6">
                  <c:v>ไทรงาม</c:v>
                </c:pt>
                <c:pt idx="7">
                  <c:v>เมืองกำแพงเพชร</c:v>
                </c:pt>
                <c:pt idx="8">
                  <c:v>พรานกระต่าย</c:v>
                </c:pt>
                <c:pt idx="9">
                  <c:v>ทรายทองวัฒนา</c:v>
                </c:pt>
                <c:pt idx="10">
                  <c:v>คลองลาน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75.2</c:v>
                </c:pt>
                <c:pt idx="1">
                  <c:v>77.319999999999993</c:v>
                </c:pt>
                <c:pt idx="2">
                  <c:v>86.39</c:v>
                </c:pt>
                <c:pt idx="3">
                  <c:v>87.39</c:v>
                </c:pt>
                <c:pt idx="4">
                  <c:v>88.03</c:v>
                </c:pt>
                <c:pt idx="5">
                  <c:v>88.31</c:v>
                </c:pt>
                <c:pt idx="6">
                  <c:v>88.4</c:v>
                </c:pt>
                <c:pt idx="7">
                  <c:v>88.7</c:v>
                </c:pt>
                <c:pt idx="8">
                  <c:v>88.75</c:v>
                </c:pt>
                <c:pt idx="9">
                  <c:v>92.69</c:v>
                </c:pt>
                <c:pt idx="10">
                  <c:v>93.33</c:v>
                </c:pt>
                <c:pt idx="11">
                  <c:v>87.58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322753600"/>
        <c:axId val="-1322756864"/>
        <c:axId val="0"/>
      </c:bar3DChart>
      <c:catAx>
        <c:axId val="-1322753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-1322756864"/>
        <c:crosses val="autoZero"/>
        <c:auto val="1"/>
        <c:lblAlgn val="ctr"/>
        <c:lblOffset val="100"/>
        <c:noMultiLvlLbl val="0"/>
      </c:catAx>
      <c:valAx>
        <c:axId val="-1322756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-1322753600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rgbClr val="7030A0"/>
      </a:solidFill>
    </a:ln>
  </c:spPr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0.11499</cdr:x>
      <cdr:y>0.43468</cdr:y>
    </cdr:from>
    <cdr:to>
      <cdr:x>0.96052</cdr:x>
      <cdr:y>0.43468</cdr:y>
    </cdr:to>
    <cdr:cxnSp macro="">
      <cdr:nvCxnSpPr>
        <cdr:cNvPr id="2" name="ตัวเชื่อมต่อตรง 1"/>
        <cdr:cNvCxnSpPr/>
      </cdr:nvCxnSpPr>
      <cdr:spPr>
        <a:xfrm xmlns:a="http://schemas.openxmlformats.org/drawingml/2006/main">
          <a:off x="1018442" y="2104008"/>
          <a:ext cx="7488846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5C88B-92B3-432C-9E8C-A0D7B9CF4ADC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5B792-B1AA-41D6-9F45-3FF38BD2564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313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283C-5E48-4FF1-A50F-8E3B29F4EAA8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285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283C-5E48-4FF1-A50F-8E3B29F4EAA8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756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14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576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793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013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308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24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135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278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917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104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301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C73D-CDDE-48E2-A4B8-E1012753F975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AC3E8-960B-43CA-AF1F-70FD0B1617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95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kpi_template256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kpi_template256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kpi_template2561.pdf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67544" y="2521059"/>
            <a:ext cx="8424936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KPI</a:t>
            </a: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ที่19. </a:t>
            </a:r>
            <a:r>
              <a:rPr lang="th-TH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อัตราผู้ป่วยเบาหวานรายใหม่จากกลุ่มเสี่ยงเบาหวาน </a:t>
            </a: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       และอัตราผู้ป่วยความ</a:t>
            </a:r>
            <a:r>
              <a:rPr lang="th-TH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ดันโลหิตสูง</a:t>
            </a: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รายใหม่</a:t>
            </a:r>
            <a:r>
              <a:rPr lang="th-TH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จาก</a:t>
            </a: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กลุ่มสงสัย</a:t>
            </a:r>
            <a:r>
              <a:rPr lang="th-TH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ป่วยความดันโลหิตสูง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67544" y="116632"/>
            <a:ext cx="8424935" cy="224676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fontAlgn="b"/>
            <a:r>
              <a:rPr lang="th-TH" b="1" u="none" strike="noStrike" dirty="0" smtClean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ยุทธศาสตร์ ที่ 1 </a:t>
            </a:r>
            <a:r>
              <a:rPr lang="en-US" b="1" u="none" strike="noStrike" dirty="0" smtClean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Promotion, Prevention &amp; Protection Excellence (</a:t>
            </a:r>
            <a:r>
              <a:rPr lang="th-TH" b="1" u="none" strike="noStrike" dirty="0" smtClean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ยุทธศาสตร์ด้านส่งเสริมสุขภาพ ป้องกันโรค และคุ้มครองผู้บริโภคเป็นเลิศ)</a:t>
            </a:r>
          </a:p>
          <a:p>
            <a:pPr algn="ctr" fontAlgn="b"/>
            <a:r>
              <a:rPr lang="th-TH" b="1" u="none" strike="noStrike" dirty="0" smtClean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แผนงาน ที่ 3 การป้องกันควบคุมโรคและลดปัจจัยเสี่ยงด้านสุขภาพ</a:t>
            </a:r>
            <a:endParaRPr lang="th-TH" b="1" i="0" u="none" strike="noStrike" dirty="0" smtClean="0">
              <a:solidFill>
                <a:schemeClr val="bg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algn="ctr" fontAlgn="b"/>
            <a:r>
              <a:rPr lang="th-TH" b="1" u="none" strike="noStrike" dirty="0" smtClean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โครงการที่ 3 ควบคุมโรคไม่ติดต่อและภัยสุขภาพ (วัยทำงาน)</a:t>
            </a:r>
            <a:endParaRPr lang="th-TH" b="1" i="0" u="none" strike="noStrike" dirty="0" smtClean="0">
              <a:solidFill>
                <a:schemeClr val="bg1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algn="ctr" fontAlgn="b"/>
            <a:r>
              <a:rPr lang="th-TH" b="1" u="none" strike="noStrike" dirty="0" smtClean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หน่วยงาน กลุ่มงานควบคุมโรคไม่ติดต่อสุขภาพจิตและ</a:t>
            </a:r>
            <a:r>
              <a:rPr lang="th-TH" b="1" u="none" strike="noStrike" dirty="0" err="1" smtClean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ยาเสพติด</a:t>
            </a:r>
            <a:endParaRPr lang="th-TH" b="1" i="0" u="none" strike="noStrike" dirty="0">
              <a:solidFill>
                <a:schemeClr val="bg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601871"/>
              </p:ext>
            </p:extLst>
          </p:nvPr>
        </p:nvGraphicFramePr>
        <p:xfrm>
          <a:off x="467541" y="3573016"/>
          <a:ext cx="8424938" cy="3163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5"/>
                <a:gridCol w="1440159"/>
                <a:gridCol w="1440160"/>
                <a:gridCol w="1152128"/>
                <a:gridCol w="1224136"/>
              </a:tblGrid>
              <a:tr h="33619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Baseline data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ระดับ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ผลการดำเนินงานในรอบปีงบประมาณ พ.ศ.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132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2558</a:t>
                      </a:r>
                      <a:endParaRPr lang="en-US" sz="24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2559</a:t>
                      </a:r>
                      <a:endParaRPr lang="en-US" sz="24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2560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4689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อัตราผู้ป่วยเบาหวาน รายใหม่จากกลุ่มเสี่ยงเบาหวาน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ประเทศ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2.09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</a:t>
                      </a:r>
                      <a:r>
                        <a:rPr lang="en-US" sz="2400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2.07</a:t>
                      </a:r>
                      <a:endParaRPr lang="en-US" sz="2400" dirty="0"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42447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เขต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2.54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2.43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1.56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0761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จังหวัด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1.53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2.37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1.27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1079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อัตราประชากรกลุ่มสงสัยป่วยความดันโลหิตสูง ในเขตรับผิดชอบได้รับการวัดความดันโลหิตที่บ้าน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+mn-ea"/>
                          <a:cs typeface="Angsana New" pitchFamily="18" charset="-34"/>
                        </a:rPr>
                        <a:t>ประเทศ</a:t>
                      </a:r>
                      <a:endParaRPr lang="en-US" sz="2400" dirty="0" smtClean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เขต</a:t>
                      </a:r>
                      <a:endParaRPr lang="en-US" sz="2400" dirty="0" smtClean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จังหวัด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endParaRPr lang="en-US" sz="24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6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36004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ผลการดำเนินงานรายอำเภอปีงบประมาณ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23528" y="404664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ร้อยละของผู้ป่วยเบาหวาน ความดันโลหิตสูงที่ขึ้นทะเบียนได้รับการประเมินโอกาสเสี่ยง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ต่อโรคหัวใจ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และหลอดเลือด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CVD Risk)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&gt;82.5%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แผนภูมิ 4"/>
          <p:cNvGraphicFramePr/>
          <p:nvPr>
            <p:extLst/>
          </p:nvPr>
        </p:nvGraphicFramePr>
        <p:xfrm>
          <a:off x="179512" y="1397000"/>
          <a:ext cx="8856984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ตัวเชื่อมต่อตรง 6"/>
          <p:cNvCxnSpPr/>
          <p:nvPr/>
        </p:nvCxnSpPr>
        <p:spPr>
          <a:xfrm>
            <a:off x="1259632" y="2454836"/>
            <a:ext cx="748883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7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25460"/>
            <a:ext cx="59089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มาตรการการดำเนินงานโรคเบาหวาน ความดันโลหิตสูง</a:t>
            </a:r>
            <a:endParaRPr lang="th-TH" sz="3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7504" y="558841"/>
            <a:ext cx="9036496" cy="39857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พัฒนาศักยภาพ</a:t>
            </a:r>
            <a:r>
              <a:rPr lang="en-US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System Manager</a:t>
            </a:r>
            <a:endParaRPr lang="th-TH" sz="23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>
              <a:defRPr/>
            </a:pP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มี</a:t>
            </a:r>
            <a:r>
              <a:rPr lang="en-US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Nurse Case Manager 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Mini Case </a:t>
            </a:r>
            <a:r>
              <a:rPr lang="en-US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Manager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ครอบคลุม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ทุกสถานบริการ</a:t>
            </a:r>
          </a:p>
          <a:p>
            <a:pPr lvl="0">
              <a:defRPr/>
            </a:pP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มี </a:t>
            </a:r>
            <a:r>
              <a:rPr lang="en-US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NCD Board 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ระดับจังหวัด และ ระดับอำเภอขับเคลื่อน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</a:t>
            </a:r>
            <a:r>
              <a:rPr lang="en-US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DHB</a:t>
            </a:r>
            <a:endParaRPr lang="th-TH" sz="23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85725" lvl="0" indent="-85725">
              <a:defRPr/>
            </a:pPr>
            <a:r>
              <a:rPr lang="en-US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คัด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กรองภาวะแทรกซ้อน ผู้ป่วยเบาหวาน และความดันโลหิตสูงตามมาตรฐานและส่งต่อรายที่ผิดปกติตาม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</a:p>
          <a:p>
            <a:pPr lvl="0">
              <a:defRPr/>
            </a:pP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ปรับเปลี่ยน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พฤติกรรมผู้ป่วย เบาหวาน ความดันโลหิตสูงยึดหลักสุขภาพดีวิถีชีวิตไทย</a:t>
            </a:r>
          </a:p>
          <a:p>
            <a:pPr lvl="0">
              <a:defRPr/>
            </a:pP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พัฒนา</a:t>
            </a:r>
            <a:r>
              <a:rPr lang="en-US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NCD Clinic Plus 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ตามเกณฑ์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</a:t>
            </a:r>
          </a:p>
          <a:p>
            <a:pPr>
              <a:defRPr/>
            </a:pP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ส่ง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ต่อผู้ป่วยเบาหวานความดันโลหิตสูงเข้า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คลินิกอดบุหรี่</a:t>
            </a:r>
          </a:p>
          <a:p>
            <a:pPr marL="185738" indent="-185738">
              <a:defRPr/>
            </a:pP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ส่งเสริม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ชุมชน/องค์กร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ปกครองส่วนท้องถิ่น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ส่วนร่วมในการ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ป้องกันและควบคุมโรคเบาหวานและความ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ดันโลหิตสูง มีการขับเคลื่อนด้วย</a:t>
            </a:r>
            <a:r>
              <a:rPr lang="en-US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DHS</a:t>
            </a:r>
            <a:r>
              <a:rPr lang="en-US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=District Health </a:t>
            </a:r>
            <a:r>
              <a:rPr lang="en-US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System</a:t>
            </a:r>
            <a:endParaRPr lang="th-TH" sz="23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defRPr/>
            </a:pP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ฟื้นฟู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ความรู้อสม.และอสค.ในการ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ป้องกันและควบคุมโรคเบาหวานและความ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ดันโลหิต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สูง</a:t>
            </a:r>
            <a:endParaRPr lang="th-TH" sz="23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defRPr/>
            </a:pP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พัฒนา</a:t>
            </a:r>
            <a:r>
              <a:rPr lang="en-US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NCD Clinic Plus </a:t>
            </a:r>
            <a:r>
              <a:rPr lang="th-TH" sz="2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</a:t>
            </a:r>
            <a:r>
              <a:rPr lang="th-TH" sz="2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เกณฑ์มาตรฐาน</a:t>
            </a:r>
            <a:endParaRPr lang="th-TH" sz="23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ตัวแทนเนื้อหา 3"/>
          <p:cNvGraphicFramePr>
            <a:graphicFrameLocks noGrp="1"/>
          </p:cNvGraphicFramePr>
          <p:nvPr>
            <p:ph idx="1"/>
            <p:extLst/>
          </p:nvPr>
        </p:nvGraphicFramePr>
        <p:xfrm>
          <a:off x="108522" y="4653136"/>
          <a:ext cx="899998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978"/>
                <a:gridCol w="974681"/>
                <a:gridCol w="974680"/>
                <a:gridCol w="965122"/>
                <a:gridCol w="956521"/>
              </a:tblGrid>
              <a:tr h="2648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KPI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ไตรมาส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1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ไตรมาส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2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ไตรมาส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3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ไตรมาส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4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44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1..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ร้อยละของผู้ป่วยโรคเบาหวานและโรคความดันโลหิตสูงที่ควบคุมได้ 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&gt;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&gt;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&gt;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&gt;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44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ร้อยละของผู้ป่วยโรคเบาหวานและโรคความดันโลหิตสูงที่ควบคุมได้ 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&gt;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&gt;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&gt;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50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&gt;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50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44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3.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ร้อยละของผู้ป่วยเบาหวาน ความดันโลหิตสูงที่ขึ้นทะเบียนได้รับการประเมินโอกาสเสี่ยงต่อโรคหัวใจและหลอดเลือด 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CVD Risk)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82.5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82.5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82.5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44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4.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 pitchFamily="34" charset="0"/>
                          <a:cs typeface="Angsana New" pitchFamily="18" charset="-34"/>
                        </a:rPr>
                        <a:t> สถานบริการ ผ่านเกณฑ์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 pitchFamily="34" charset="0"/>
                          <a:cs typeface="Angsana New" pitchFamily="18" charset="-34"/>
                        </a:rPr>
                        <a:t>NCD Clinic plus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Calibri" pitchFamily="34" charset="0"/>
                          <a:cs typeface="Angsana New" pitchFamily="18" charset="-34"/>
                        </a:rPr>
                        <a:t> 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100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100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100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100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4562475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7" y="0"/>
            <a:ext cx="4619625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5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1818375882"/>
              </p:ext>
            </p:extLst>
          </p:nvPr>
        </p:nvGraphicFramePr>
        <p:xfrm>
          <a:off x="431540" y="927884"/>
          <a:ext cx="828092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36004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ผลการดำเนินงานรายอำเภอปีงบประมาณ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2560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195736" y="404664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baseline="0">
                <a:solidFill>
                  <a:prstClr val="black"/>
                </a:solidFill>
                <a:latin typeface="Angsana New" pitchFamily="18" charset="-34"/>
                <a:ea typeface="+mn-ea"/>
                <a:cs typeface="Angsana New" pitchFamily="18" charset="-34"/>
              </a:defRPr>
            </a:pPr>
            <a:r>
              <a:rPr lang="en-US" dirty="0">
                <a:latin typeface="Angsana New" pitchFamily="18" charset="-34"/>
                <a:cs typeface="Angsana New" pitchFamily="18" charset="-34"/>
              </a:rPr>
              <a:t>DM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รายใหม่จากกลุ่มเสี่ยง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เป้าหมาย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&lt;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ร้อยละ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2.4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8" name="แผนภูมิ 7"/>
          <p:cNvGraphicFramePr/>
          <p:nvPr>
            <p:extLst>
              <p:ext uri="{D42A27DB-BD31-4B8C-83A1-F6EECF244321}">
                <p14:modId xmlns:p14="http://schemas.microsoft.com/office/powerpoint/2010/main" val="1130851883"/>
              </p:ext>
            </p:extLst>
          </p:nvPr>
        </p:nvGraphicFramePr>
        <p:xfrm>
          <a:off x="323528" y="3645024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แผนภูมิ 8"/>
          <p:cNvGraphicFramePr/>
          <p:nvPr>
            <p:extLst>
              <p:ext uri="{D42A27DB-BD31-4B8C-83A1-F6EECF244321}">
                <p14:modId xmlns:p14="http://schemas.microsoft.com/office/powerpoint/2010/main" val="2446915815"/>
              </p:ext>
            </p:extLst>
          </p:nvPr>
        </p:nvGraphicFramePr>
        <p:xfrm>
          <a:off x="4595267" y="3645024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ตัวเชื่อมต่อตรง 10"/>
          <p:cNvCxnSpPr/>
          <p:nvPr/>
        </p:nvCxnSpPr>
        <p:spPr>
          <a:xfrm>
            <a:off x="5220072" y="4077072"/>
            <a:ext cx="331236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8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67391" y="-27384"/>
            <a:ext cx="5440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มาตรการการดำเนินงานโรคเบาหวาน ความดันโลหิตสูง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11561" y="404664"/>
            <a:ext cx="7920879" cy="40011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fontAlgn="b">
              <a:defRPr/>
            </a:pPr>
            <a:r>
              <a:rPr lang="th-TH" sz="2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-คัดกรองเบาหวานและความดันโลหิตสูงประชาชนอายุ35ปีขึ้นไปตาม</a:t>
            </a:r>
            <a:r>
              <a:rPr lang="th-TH" sz="2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มาตรฐาน   ครอบคลุม</a:t>
            </a:r>
            <a:r>
              <a:rPr lang="th-TH" sz="2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มากกว่า ร้อยละ </a:t>
            </a:r>
            <a:r>
              <a:rPr lang="en-US" sz="20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90</a:t>
            </a:r>
            <a:endParaRPr lang="th-TH" sz="20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1561" y="836712"/>
            <a:ext cx="7920879" cy="224676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fontAlgn="b">
              <a:defRPr/>
            </a:pP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-ประชากร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Pre-DM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ในพื้นที่รับผิดชอบของปีที่ผ่านมาได้รับการตรวจน้ำตาลซ้ำและได้รับคำแนะนำเพื่อปรับเปลี่ยนพฤติกรรม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มากกว่า ร้อยละ </a:t>
            </a:r>
            <a:r>
              <a:rPr lang="en-US" sz="2000" b="1" dirty="0" smtClean="0">
                <a:latin typeface="Angsana New" pitchFamily="18" charset="-34"/>
                <a:cs typeface="Angsana New" pitchFamily="18" charset="-34"/>
              </a:rPr>
              <a:t>90</a:t>
            </a:r>
          </a:p>
          <a:p>
            <a:pPr fontAlgn="b">
              <a:defRPr/>
            </a:pPr>
            <a:r>
              <a:rPr lang="th-TH" sz="2000" u="sng" dirty="0">
                <a:latin typeface="Angsana New" pitchFamily="18" charset="-34"/>
                <a:cs typeface="Angsana New" pitchFamily="18" charset="-34"/>
              </a:rPr>
              <a:t>คำแนะนำเพื่อปรับเปลี่ยนพฤติกรรมอย่างเป็นระบบ</a:t>
            </a:r>
            <a:endParaRPr lang="th-TH" sz="2000" u="sng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  <a:p>
            <a:pPr fontAlgn="b">
              <a:defRPr/>
            </a:pPr>
            <a:r>
              <a:rPr lang="th-TH" sz="2000" dirty="0">
                <a:latin typeface="Angsana New" pitchFamily="18" charset="-34"/>
                <a:cs typeface="Angsana New" pitchFamily="18" charset="-34"/>
              </a:rPr>
              <a:t>1.งดสูบบุหรี่ และดมควันบุหรี่ อย่างน้อย 6 เดือน</a:t>
            </a:r>
            <a:endParaRPr lang="th-TH" sz="2000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  <a:p>
            <a:pPr fontAlgn="b">
              <a:defRPr/>
            </a:pP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2.ถ้า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ดัชนีมวลกายมากกว่า 30.0 กก./ม2 ให้ลดน้ำหนักลง 5% ของน้ำหนักเดิมภายใน1 ปีด้วยวิธีการออกกำลัง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กาย   </a:t>
            </a:r>
          </a:p>
          <a:p>
            <a:pPr fontAlgn="b">
              <a:defRPr/>
            </a:pPr>
            <a:r>
              <a:rPr lang="th-TH" sz="2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  และ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ควบคุมการบริโภคอาหาร(โดยเฉพาะการลดเกลือและโซเดียม)</a:t>
            </a:r>
            <a:endParaRPr lang="th-TH" sz="2000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  <a:p>
            <a:pPr fontAlgn="b">
              <a:defRPr/>
            </a:pP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3.งด</a:t>
            </a:r>
            <a:r>
              <a:rPr lang="th-TH" sz="2000" dirty="0">
                <a:latin typeface="Angsana New" pitchFamily="18" charset="-34"/>
                <a:cs typeface="Angsana New" pitchFamily="18" charset="-34"/>
              </a:rPr>
              <a:t>การบริโภคเครื่องดื่มที่มีแอลกอฮอล์ อย่างน้อย6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เดือน</a:t>
            </a:r>
            <a:endParaRPr lang="th-TH" sz="20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1561" y="3133417"/>
            <a:ext cx="7920879" cy="1015663"/>
          </a:xfrm>
          <a:prstGeom prst="rect">
            <a:avLst/>
          </a:prstGeom>
          <a:solidFill>
            <a:srgbClr val="00FF99"/>
          </a:solidFill>
        </p:spPr>
        <p:txBody>
          <a:bodyPr wrap="square">
            <a:spAutoFit/>
          </a:bodyPr>
          <a:lstStyle/>
          <a:p>
            <a:pPr fontAlgn="b"/>
            <a:r>
              <a:rPr lang="th-TH" sz="2000" b="1" u="none" strike="noStrike" dirty="0" smtClean="0">
                <a:effectLst/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2000" b="1" dirty="0">
                <a:solidFill>
                  <a:schemeClr val="dk1"/>
                </a:solidFill>
                <a:latin typeface="Angsana New" pitchFamily="18" charset="-34"/>
                <a:cs typeface="Angsana New" pitchFamily="18" charset="-34"/>
              </a:rPr>
              <a:t>กลุ่มสงสัยป่วยความดันโลหิตสูง (</a:t>
            </a:r>
            <a:r>
              <a:rPr lang="en-US" sz="2000" b="1" dirty="0">
                <a:solidFill>
                  <a:schemeClr val="dk1"/>
                </a:solidFill>
                <a:latin typeface="Angsana New" pitchFamily="18" charset="-34"/>
                <a:cs typeface="Angsana New" pitchFamily="18" charset="-34"/>
              </a:rPr>
              <a:t>≥ 140/90 mmHg </a:t>
            </a:r>
            <a:r>
              <a:rPr lang="th-TH" sz="2000" b="1" dirty="0">
                <a:solidFill>
                  <a:schemeClr val="dk1"/>
                </a:solidFill>
                <a:latin typeface="Angsana New" pitchFamily="18" charset="-34"/>
                <a:cs typeface="Angsana New" pitchFamily="18" charset="-34"/>
              </a:rPr>
              <a:t>)ในเขตรับผิดชอบและรอการวินิจฉัยของแพทย์ ใน</a:t>
            </a:r>
            <a:r>
              <a:rPr lang="th-TH" sz="2000" b="1" dirty="0" smtClean="0">
                <a:solidFill>
                  <a:schemeClr val="dk1"/>
                </a:solidFill>
                <a:latin typeface="Angsana New" pitchFamily="18" charset="-34"/>
                <a:cs typeface="Angsana New" pitchFamily="18" charset="-34"/>
              </a:rPr>
              <a:t>ปีงบประมาณ</a:t>
            </a:r>
            <a:r>
              <a:rPr lang="th-TH" sz="2000" b="1" u="none" strike="noStrike" dirty="0" smtClean="0">
                <a:effectLst/>
                <a:latin typeface="Angsana New" pitchFamily="18" charset="-34"/>
                <a:cs typeface="Angsana New" pitchFamily="18" charset="-34"/>
              </a:rPr>
              <a:t>ได้รับการตรวจความดันโลหิตซ้ำอีกครั้งที่บ้านโดย อสม.หรือด้วยตนเองหลังจากมารับบริการ            การคัดกรองที่โรงพยาบาลแล้ว ภายใน 6 เดือน ตามมาตรฐาน ร้อยละ </a:t>
            </a:r>
            <a:r>
              <a:rPr lang="en-US" sz="2000" b="1" u="none" strike="noStrike" dirty="0" smtClean="0">
                <a:effectLst/>
                <a:latin typeface="Angsana New" pitchFamily="18" charset="-34"/>
                <a:cs typeface="Angsana New" pitchFamily="18" charset="-34"/>
              </a:rPr>
              <a:t>10</a:t>
            </a:r>
            <a:endParaRPr lang="th-TH" sz="2000" b="1" i="0" u="none" strike="noStrike" dirty="0">
              <a:solidFill>
                <a:srgbClr val="000000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11561" y="4221088"/>
            <a:ext cx="7920879" cy="400110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fontAlgn="b">
              <a:defRPr/>
            </a:pP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ประสานกองทุนหลักประกันสุขภาพในระดับท้องถิ่นหรือพื้นที่ให้การ</a:t>
            </a: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สนับสนุนคัด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กรองเบาหวานความดันโลหิต</a:t>
            </a:r>
            <a:endParaRPr lang="th-TH" sz="20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11562" y="4685074"/>
            <a:ext cx="7920878" cy="400110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lvl="0" fontAlgn="b">
              <a:defRPr/>
            </a:pP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- ฟื้นฟู</a:t>
            </a: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ความรู้ อส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ม.</a:t>
            </a: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และ อสค.</a:t>
            </a:r>
            <a:r>
              <a:rPr lang="th-TH" sz="2000" b="1" dirty="0">
                <a:latin typeface="Angsana New" pitchFamily="18" charset="-34"/>
                <a:cs typeface="Angsana New" pitchFamily="18" charset="-34"/>
              </a:rPr>
              <a:t>ในการดำเนินงานป้องกันและควบคุมโรคเบาหวานและความดันโลหิตสูง</a:t>
            </a:r>
            <a:endParaRPr lang="th-TH" sz="2000" b="1" dirty="0">
              <a:solidFill>
                <a:srgbClr val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2" name="Table 23">
            <a:extLst>
              <a:ext uri="{FF2B5EF4-FFF2-40B4-BE49-F238E27FC236}">
                <a16:creationId xmlns:a16="http://schemas.microsoft.com/office/drawing/2014/main" xmlns="" id="{9FC58EF3-619F-431B-8A99-44F12DBDC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46106"/>
              </p:ext>
            </p:extLst>
          </p:nvPr>
        </p:nvGraphicFramePr>
        <p:xfrm>
          <a:off x="251520" y="5085184"/>
          <a:ext cx="871297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2812">
                  <a:extLst>
                    <a:ext uri="{9D8B030D-6E8A-4147-A177-3AD203B41FA5}">
                      <a16:colId xmlns:a16="http://schemas.microsoft.com/office/drawing/2014/main" xmlns="" val="1150039330"/>
                    </a:ext>
                  </a:extLst>
                </a:gridCol>
                <a:gridCol w="1188133"/>
                <a:gridCol w="1346550"/>
                <a:gridCol w="1303346"/>
                <a:gridCol w="1152129"/>
              </a:tblGrid>
              <a:tr h="26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KPI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ไตรมาส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1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ไตรมาส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2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ไตรมาส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3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ไตรมาส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4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5698260"/>
                  </a:ext>
                </a:extLst>
              </a:tr>
              <a:tr h="233135"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1.อัตราผู้ป่วยเบาหวานรายใหม่จากกลุ่มเสี่ยงเบาหวาน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&lt; ร้อยละ 2.4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&lt; ร้อยละ 2.4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&lt; ร้อยละ 2.4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&lt; ร้อยละ 2.4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4446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ประชากร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Pre-DM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ในพื้นที่รับผิดชอบของปีที่ผ่านมาได้รับการตรวจน้ำตาลซ้ำและได้รับคำแนะนำเพื่อปรับเปลี่ยนพฤติกรรม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30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80</a:t>
                      </a:r>
                      <a:endParaRPr lang="th-TH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30000" dirty="0" smtClean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90</a:t>
                      </a:r>
                      <a:endParaRPr lang="th-TH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 fontAlgn="b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90</a:t>
                      </a:r>
                      <a:endParaRPr lang="th-TH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 fontAlgn="b"/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4446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3.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อัตราประชากรกลุ่มเสี่ยงและสงสัยป่วยความดันโลหิตสูงในพื้นที่รับผิดชอบได้รับการวัดความดันโลหิตที่บ้าน</a:t>
                      </a:r>
                      <a:endParaRPr lang="th-TH" sz="16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-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th-TH" sz="16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ร้อยละ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ร้อยละ 10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2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389210" y="16619"/>
            <a:ext cx="8424936" cy="156966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fontAlgn="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 ที่ 2 </a:t>
            </a: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Service Excellence (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ยุทธศาสตร์ด้านบริการเป็นเลิศ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algn="ctr" fontAlgn="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 ที่ 6 พัฒนาระบบบริการสุขภาพ (</a:t>
            </a: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Service Plan)</a:t>
            </a:r>
          </a:p>
          <a:p>
            <a:pPr algn="ctr" fontAlgn="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โครงการที่ 1. โครงการพัฒนาระบบบริการสุขภาพ สาขาโรคไม่ติดต่อเรื้อรัง</a:t>
            </a:r>
          </a:p>
          <a:p>
            <a:pPr algn="ctr" fontAlgn="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 กลุ่มงานควบคุมโรคไม่ติดต่อสุขภาพจิตและ</a:t>
            </a:r>
            <a:r>
              <a:rPr lang="th-TH" sz="24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ยาเสพ</a:t>
            </a:r>
            <a:r>
              <a:rPr lang="th-TH" sz="2400" b="1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</a:t>
            </a:r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89210" y="1700808"/>
            <a:ext cx="8424936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KPI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26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-ร้อย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ละของผู้ป่วย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โรคเบาหวาน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ที่ควบคุมได้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≥ 40%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-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ร้อยละของผู้ป่วย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โรคค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วามดันโลหิตสูงที่ควบคุมได้ </a:t>
            </a:r>
            <a:r>
              <a:rPr lang="en-US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≥ </a:t>
            </a: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50</a:t>
            </a:r>
            <a:r>
              <a:rPr lang="en-US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KPI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en-US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27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ละของผู้ป่วยเบาหวาน ความดันโลหิตสูงที่ขึ้นทะเบียนได้รับการประเมินโอกาสเสี่ยง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โรคหัวใจ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และหลอดเลือด (</a:t>
            </a: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CVD Risk)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&gt;82.5%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564885"/>
              </p:ext>
            </p:extLst>
          </p:nvPr>
        </p:nvGraphicFramePr>
        <p:xfrm>
          <a:off x="389210" y="3333752"/>
          <a:ext cx="8424940" cy="3524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4420"/>
                <a:gridCol w="1080117"/>
                <a:gridCol w="1080120"/>
                <a:gridCol w="1368153"/>
                <a:gridCol w="1152130"/>
              </a:tblGrid>
              <a:tr h="28516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Baseline data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ระดับ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ผลการดำเนินงานในรอบปีงบประมาณ พ.ศ.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799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4238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ร้อยละของผู้ป่วยโรคเบาหวานที่ควบคุมได้ (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≥ 40%</a:t>
                      </a:r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0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ประเทศ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18.70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20.77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22.97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36004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เขต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20.98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28.76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27.77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9911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จังหวัด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27.20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27.90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29.60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99118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ร้อยละของผู้ป่วยโรคความดันโลหิตสูง      ที่ควบคุมได้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≥ 50%</a:t>
                      </a:r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b="1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ประเทศ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24.61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29.94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36.68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9911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เขต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29.28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36.77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37.32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9911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จังหวัด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32.53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37.93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42.61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99118">
                <a:tc rowSpan="3"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ร้อยละของผู้ป่วยเบาหวาน ความดันโลหิตสูงได้รับการประเมินโอกาสเสี่ยงต่อ โรคหัวใจและหลอดเลือด (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&gt;82.5%</a:t>
                      </a:r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ประเทศ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20.7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41.52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81.85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9911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เขต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28.83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46.01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81.40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9911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H SarabunPSK" panose="020B0500040200020003" pitchFamily="34" charset="-34"/>
                          <a:ea typeface="Calibri"/>
                          <a:cs typeface="TH SarabunPSK" panose="020B0500040200020003" pitchFamily="34" charset="-34"/>
                        </a:rPr>
                        <a:t>จังหวัด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33.56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49.19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87.58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45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499992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0"/>
            <a:ext cx="4680519" cy="27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2708920"/>
            <a:ext cx="4694128" cy="414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71601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0"/>
            <a:ext cx="4445685" cy="1988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1988841"/>
            <a:ext cx="4427761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5589241"/>
            <a:ext cx="4427762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7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ผลการดำเนินงานรายอำเภอปีงบประมาณ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2560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979712" y="548680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ร้อยละของผู้ป่วยโรคเบาหวานที่ควบคุมได้ (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≥ 40%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3" name="แผนภูมิ 2"/>
          <p:cNvGraphicFramePr/>
          <p:nvPr>
            <p:extLst>
              <p:ext uri="{D42A27DB-BD31-4B8C-83A1-F6EECF244321}">
                <p14:modId xmlns:p14="http://schemas.microsoft.com/office/powerpoint/2010/main" val="2146353390"/>
              </p:ext>
            </p:extLst>
          </p:nvPr>
        </p:nvGraphicFramePr>
        <p:xfrm>
          <a:off x="143508" y="1268760"/>
          <a:ext cx="8856984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ตัวเชื่อมต่อตรง 9"/>
          <p:cNvCxnSpPr/>
          <p:nvPr/>
        </p:nvCxnSpPr>
        <p:spPr>
          <a:xfrm>
            <a:off x="1259632" y="3645024"/>
            <a:ext cx="748883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0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36004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ผลการดำเนินงานรายอำเภอปีงบประมาณ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2560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547664" y="404664"/>
            <a:ext cx="5958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ร้อยละของผู้ป่วยโรคความดันโลหิตสูงที่ควบคุมได้ 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≥ 50%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)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1976869685"/>
              </p:ext>
            </p:extLst>
          </p:nvPr>
        </p:nvGraphicFramePr>
        <p:xfrm>
          <a:off x="179512" y="1397000"/>
          <a:ext cx="8856984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00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1115</Words>
  <Application>Microsoft Office PowerPoint</Application>
  <PresentationFormat>On-screen Show (4:3)</PresentationFormat>
  <Paragraphs>166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Angsana New</vt:lpstr>
      <vt:lpstr>Arial</vt:lpstr>
      <vt:lpstr>Calibri</vt:lpstr>
      <vt:lpstr>Cordia New</vt:lpstr>
      <vt:lpstr>TH SarabunPSK</vt:lpstr>
      <vt:lpstr>ชุดรูปแบบของ Office</vt:lpstr>
      <vt:lpstr>PowerPoint Presentation</vt:lpstr>
      <vt:lpstr>PowerPoint Presentation</vt:lpstr>
      <vt:lpstr>ผลการดำเนินงานรายอำเภอปีงบประมาณ2560</vt:lpstr>
      <vt:lpstr>PowerPoint Presentation</vt:lpstr>
      <vt:lpstr>PowerPoint Presentation</vt:lpstr>
      <vt:lpstr>PowerPoint Presentation</vt:lpstr>
      <vt:lpstr>PowerPoint Presentation</vt:lpstr>
      <vt:lpstr>ผลการดำเนินงานรายอำเภอปีงบประมาณ2560</vt:lpstr>
      <vt:lpstr>ผลการดำเนินงานรายอำเภอปีงบประมาณ2560</vt:lpstr>
      <vt:lpstr>ผลการดำเนินงานรายอำเภอปีงบประมาณ2560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Keng</dc:creator>
  <cp:lastModifiedBy>Windows User</cp:lastModifiedBy>
  <cp:revision>30</cp:revision>
  <dcterms:created xsi:type="dcterms:W3CDTF">2017-11-16T03:58:19Z</dcterms:created>
  <dcterms:modified xsi:type="dcterms:W3CDTF">2017-11-16T17:02:56Z</dcterms:modified>
</cp:coreProperties>
</file>