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60" r:id="rId3"/>
    <p:sldId id="259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FA3274-E9D9-478B-9AB4-3F9A5655E6FB}" type="datetimeFigureOut">
              <a:rPr lang="th-TH" smtClean="0"/>
              <a:t>17/11/60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AF89AC-0CFA-457F-8C90-E5E09CDAB41C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B03A2-5FC4-4803-BFC9-26EB2DCCD978}" type="slidenum">
              <a:rPr lang="th-TH" smtClean="0"/>
              <a:pPr/>
              <a:t>4</a:t>
            </a:fld>
            <a:endParaRPr lang="th-TH" dirty="0"/>
          </a:p>
        </p:txBody>
      </p:sp>
    </p:spTree>
    <p:extLst>
      <p:ext uri="{BB962C8B-B14F-4D97-AF65-F5344CB8AC3E}">
        <p14:creationId xmlns="" xmlns:p14="http://schemas.microsoft.com/office/powerpoint/2010/main" val="2668219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B03A2-5FC4-4803-BFC9-26EB2DCCD978}" type="slidenum">
              <a:rPr lang="th-TH" smtClean="0"/>
              <a:pPr/>
              <a:t>5</a:t>
            </a:fld>
            <a:endParaRPr lang="th-TH" dirty="0"/>
          </a:p>
        </p:txBody>
      </p:sp>
    </p:spTree>
    <p:extLst>
      <p:ext uri="{BB962C8B-B14F-4D97-AF65-F5344CB8AC3E}">
        <p14:creationId xmlns="" xmlns:p14="http://schemas.microsoft.com/office/powerpoint/2010/main" val="2668219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B03A2-5FC4-4803-BFC9-26EB2DCCD978}" type="slidenum">
              <a:rPr lang="th-TH" smtClean="0"/>
              <a:pPr/>
              <a:t>6</a:t>
            </a:fld>
            <a:endParaRPr lang="th-TH" dirty="0"/>
          </a:p>
        </p:txBody>
      </p:sp>
    </p:spTree>
    <p:extLst>
      <p:ext uri="{BB962C8B-B14F-4D97-AF65-F5344CB8AC3E}">
        <p14:creationId xmlns="" xmlns:p14="http://schemas.microsoft.com/office/powerpoint/2010/main" val="2668219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B03A2-5FC4-4803-BFC9-26EB2DCCD978}" type="slidenum">
              <a:rPr lang="th-TH" smtClean="0"/>
              <a:pPr/>
              <a:t>7</a:t>
            </a:fld>
            <a:endParaRPr lang="th-TH" dirty="0"/>
          </a:p>
        </p:txBody>
      </p:sp>
    </p:spTree>
    <p:extLst>
      <p:ext uri="{BB962C8B-B14F-4D97-AF65-F5344CB8AC3E}">
        <p14:creationId xmlns="" xmlns:p14="http://schemas.microsoft.com/office/powerpoint/2010/main" val="2668219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B03A2-5FC4-4803-BFC9-26EB2DCCD978}" type="slidenum">
              <a:rPr lang="th-TH" smtClean="0"/>
              <a:pPr/>
              <a:t>8</a:t>
            </a:fld>
            <a:endParaRPr lang="th-TH" dirty="0"/>
          </a:p>
        </p:txBody>
      </p:sp>
    </p:spTree>
    <p:extLst>
      <p:ext uri="{BB962C8B-B14F-4D97-AF65-F5344CB8AC3E}">
        <p14:creationId xmlns="" xmlns:p14="http://schemas.microsoft.com/office/powerpoint/2010/main" val="2668219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42DB-86E2-42D9-8C61-D88A36007FF0}" type="datetimeFigureOut">
              <a:rPr lang="th-TH" smtClean="0"/>
              <a:pPr/>
              <a:t>17/11/60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A0E8-32CC-4CDE-8EDC-0BDCC90C58A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42DB-86E2-42D9-8C61-D88A36007FF0}" type="datetimeFigureOut">
              <a:rPr lang="th-TH" smtClean="0"/>
              <a:pPr/>
              <a:t>17/11/60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A0E8-32CC-4CDE-8EDC-0BDCC90C58A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42DB-86E2-42D9-8C61-D88A36007FF0}" type="datetimeFigureOut">
              <a:rPr lang="th-TH" smtClean="0"/>
              <a:pPr/>
              <a:t>17/11/60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A0E8-32CC-4CDE-8EDC-0BDCC90C58A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42DB-86E2-42D9-8C61-D88A36007FF0}" type="datetimeFigureOut">
              <a:rPr lang="th-TH" smtClean="0"/>
              <a:pPr/>
              <a:t>17/11/60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A0E8-32CC-4CDE-8EDC-0BDCC90C58A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42DB-86E2-42D9-8C61-D88A36007FF0}" type="datetimeFigureOut">
              <a:rPr lang="th-TH" smtClean="0"/>
              <a:pPr/>
              <a:t>17/11/60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A0E8-32CC-4CDE-8EDC-0BDCC90C58A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42DB-86E2-42D9-8C61-D88A36007FF0}" type="datetimeFigureOut">
              <a:rPr lang="th-TH" smtClean="0"/>
              <a:pPr/>
              <a:t>17/11/60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A0E8-32CC-4CDE-8EDC-0BDCC90C58A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42DB-86E2-42D9-8C61-D88A36007FF0}" type="datetimeFigureOut">
              <a:rPr lang="th-TH" smtClean="0"/>
              <a:pPr/>
              <a:t>17/11/60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A0E8-32CC-4CDE-8EDC-0BDCC90C58A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42DB-86E2-42D9-8C61-D88A36007FF0}" type="datetimeFigureOut">
              <a:rPr lang="th-TH" smtClean="0"/>
              <a:pPr/>
              <a:t>17/11/60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A0E8-32CC-4CDE-8EDC-0BDCC90C58A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42DB-86E2-42D9-8C61-D88A36007FF0}" type="datetimeFigureOut">
              <a:rPr lang="th-TH" smtClean="0"/>
              <a:pPr/>
              <a:t>17/11/60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A0E8-32CC-4CDE-8EDC-0BDCC90C58A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42DB-86E2-42D9-8C61-D88A36007FF0}" type="datetimeFigureOut">
              <a:rPr lang="th-TH" smtClean="0"/>
              <a:pPr/>
              <a:t>17/11/60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A0E8-32CC-4CDE-8EDC-0BDCC90C58A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42DB-86E2-42D9-8C61-D88A36007FF0}" type="datetimeFigureOut">
              <a:rPr lang="th-TH" smtClean="0"/>
              <a:pPr/>
              <a:t>17/11/60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A0E8-32CC-4CDE-8EDC-0BDCC90C58A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D42DB-86E2-42D9-8C61-D88A36007FF0}" type="datetimeFigureOut">
              <a:rPr lang="th-TH" smtClean="0"/>
              <a:pPr/>
              <a:t>17/11/60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5A0E8-32CC-4CDE-8EDC-0BDCC90C58A0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file:///F:\New%20Folder%20(2)\&#3629;&#3634;&#3627;&#3634;&#3619;%20&#3612;&#3621;&#3636;&#3605;&#3616;&#3633;&#3603;&#3601;%20&#3626;&#3606;&#3634;&#3609;60.xls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214282" y="214290"/>
          <a:ext cx="8786871" cy="6215099"/>
        </p:xfrm>
        <a:graphic>
          <a:graphicData uri="http://schemas.openxmlformats.org/drawingml/2006/table">
            <a:tbl>
              <a:tblPr/>
              <a:tblGrid>
                <a:gridCol w="977714"/>
                <a:gridCol w="272631"/>
                <a:gridCol w="272631"/>
                <a:gridCol w="272631"/>
                <a:gridCol w="272631"/>
                <a:gridCol w="272631"/>
                <a:gridCol w="272631"/>
                <a:gridCol w="272631"/>
                <a:gridCol w="272631"/>
                <a:gridCol w="272631"/>
                <a:gridCol w="272631"/>
                <a:gridCol w="272631"/>
                <a:gridCol w="272631"/>
                <a:gridCol w="272631"/>
                <a:gridCol w="272631"/>
                <a:gridCol w="272631"/>
                <a:gridCol w="272631"/>
                <a:gridCol w="272631"/>
                <a:gridCol w="272631"/>
                <a:gridCol w="272631"/>
                <a:gridCol w="272631"/>
                <a:gridCol w="272631"/>
                <a:gridCol w="513926"/>
                <a:gridCol w="426182"/>
                <a:gridCol w="589135"/>
                <a:gridCol w="554663"/>
              </a:tblGrid>
              <a:tr h="687736">
                <a:tc gridSpan="25"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สรุปผลการดำเนินงานการใช้ยาอย่างสมเหตุผล (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RDU) </a:t>
                      </a:r>
                      <a:r>
                        <a:rPr lang="th-TH" sz="2400" b="1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ไตรมาส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4 ปีงบประมาณ 2560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th-TH" sz="1800" b="0" i="0" u="none" strike="noStrike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13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โรงพยาบาล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gridSpan="18"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ตัวชี้วัดโรงพยาบาล 18 ข้อ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รพ.สต.3 ข้อ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ผ่าน (ข้อ)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ไม่ผ่าน (ข้อ)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% ผ่าน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ระดับขั้น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RDU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32513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25139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กำแพงเพชร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41.7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325139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ขาณุวรลักษบุรี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54.2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325139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คลองขลุง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37.5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325139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คลองลาน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29.2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325139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ทรายทองวัฒนา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62.5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25139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ทุ่งโพธิ์ทะเล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45.8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325139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บึงสามัคคี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54.2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325139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ปางศิลาทอง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58.3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325139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พรานกระต่าย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37.5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325139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ลานกระบือ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33.3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325139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โกสัมพีนคร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66.7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25139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ไทรงาม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45.8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325139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ผ่าน 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325139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ไม่ผ่าน 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325139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% ผ่าน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214282" y="214290"/>
          <a:ext cx="8644001" cy="6457014"/>
        </p:xfrm>
        <a:graphic>
          <a:graphicData uri="http://schemas.openxmlformats.org/drawingml/2006/table">
            <a:tbl>
              <a:tblPr/>
              <a:tblGrid>
                <a:gridCol w="1428137"/>
                <a:gridCol w="601322"/>
                <a:gridCol w="601322"/>
                <a:gridCol w="601322"/>
                <a:gridCol w="601322"/>
                <a:gridCol w="601322"/>
                <a:gridCol w="601322"/>
                <a:gridCol w="601322"/>
                <a:gridCol w="601322"/>
                <a:gridCol w="601322"/>
                <a:gridCol w="601322"/>
                <a:gridCol w="601322"/>
                <a:gridCol w="601322"/>
              </a:tblGrid>
              <a:tr h="458951">
                <a:tc gridSpan="11"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โครงการที่ .....38.โครงการประเมินคุณธรรม ความโปร่งใส และบริหารความเสี่ยง...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2" marR="5892" marT="589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2" marR="5892" marT="589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h-TH" sz="18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2" marR="5892" marT="589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109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ตัวชี้วัด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เมือง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ไทรงาม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คลองลาน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ขาณุฯ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คลองขลุง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พรานกระต่าย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ลานกระบือ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ทรายทองฯ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ปางศิลาทอง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บึงสามัคคี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โกสัมพี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จังหวัด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314">
                <a:tc rowSpan="3">
                  <a:txBody>
                    <a:bodyPr/>
                    <a:lstStyle/>
                    <a:p>
                      <a:pPr algn="l" fontAlgn="t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ร้อยละของการจัดซื้อร่วมของยา เวชภัณฑ์ที่ไม่ใช่ยา วัสดุวิทยาศาสตร์ และวัสดุทันตกรรม  ร้อยละ20  </a:t>
                      </a:r>
                    </a:p>
                  </a:txBody>
                  <a:tcPr marL="5892" marR="5892" marT="5892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</a:tr>
              <a:tr h="34731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31.56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36.78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36.51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48.05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56.2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33.34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23.55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38.5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34.12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43.16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41.93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35.47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</a:tr>
              <a:tr h="57058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</a:tr>
              <a:tr h="347314">
                <a:tc rowSpan="3">
                  <a:txBody>
                    <a:bodyPr/>
                    <a:lstStyle/>
                    <a:p>
                      <a:pPr algn="l" fontAlgn="ctr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การจัดซื้อร่วมของยา ร้อยละ 20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</a:tr>
              <a:tr h="23700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33.82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36.64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23.78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47.29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29.82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30.14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27.74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31.97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28.23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30.07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34.62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34.17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</a:tr>
              <a:tr h="34731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</a:tr>
              <a:tr h="347314">
                <a:tc rowSpan="3">
                  <a:txBody>
                    <a:bodyPr/>
                    <a:lstStyle/>
                    <a:p>
                      <a:pPr algn="l" fontAlgn="t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การจัดซื้อร่วมของ เวชภัณฑ์ที่ไม่ใช่ยา  ร้อยละ 20</a:t>
                      </a:r>
                    </a:p>
                  </a:txBody>
                  <a:tcPr marL="5892" marR="5892" marT="5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</a:tr>
              <a:tr h="23700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24.37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28.07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23.49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28.91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12.46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25.96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11.53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30.31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29.43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32.99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20.57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24.19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</a:tr>
              <a:tr h="34731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</a:tr>
              <a:tr h="347314">
                <a:tc rowSpan="3">
                  <a:txBody>
                    <a:bodyPr/>
                    <a:lstStyle/>
                    <a:p>
                      <a:pPr algn="l" fontAlgn="t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การจัดซื้อร่วมของ วัสดุวิทยาศาสตร์ ร้อยละ 20</a:t>
                      </a:r>
                    </a:p>
                  </a:txBody>
                  <a:tcPr marL="5892" marR="5892" marT="5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</a:tr>
              <a:tr h="23700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30.8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40.1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58.12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61.7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79.95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42.61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13.09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48.47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50.76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67.04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59.75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45.02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</a:tr>
              <a:tr h="34731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</a:tr>
              <a:tr h="347314">
                <a:tc rowSpan="3">
                  <a:txBody>
                    <a:bodyPr/>
                    <a:lstStyle/>
                    <a:p>
                      <a:pPr algn="l" fontAlgn="t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การจัดซื้อร่วมของ วัสดุทันตกรรม ร้อยละ 20</a:t>
                      </a:r>
                    </a:p>
                  </a:txBody>
                  <a:tcPr marL="5892" marR="5892" marT="58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</a:tr>
              <a:tr h="34731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14.89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26.91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32.23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22.31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20.77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34.76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13.17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34.76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23.41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16.77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18.58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</a:tr>
              <a:tr h="34731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892" marR="5892" marT="5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>
            <a:hlinkClick r:id="rId2"/>
          </p:cNvPr>
          <p:cNvGraphicFramePr>
            <a:graphicFrameLocks noGrp="1"/>
          </p:cNvGraphicFramePr>
          <p:nvPr/>
        </p:nvGraphicFramePr>
        <p:xfrm>
          <a:off x="71406" y="142852"/>
          <a:ext cx="8929722" cy="6609613"/>
        </p:xfrm>
        <a:graphic>
          <a:graphicData uri="http://schemas.openxmlformats.org/drawingml/2006/table">
            <a:tbl>
              <a:tblPr/>
              <a:tblGrid>
                <a:gridCol w="1390694"/>
                <a:gridCol w="477552"/>
                <a:gridCol w="609032"/>
                <a:gridCol w="724254"/>
                <a:gridCol w="609032"/>
                <a:gridCol w="609032"/>
                <a:gridCol w="724254"/>
                <a:gridCol w="609032"/>
                <a:gridCol w="609032"/>
                <a:gridCol w="609032"/>
                <a:gridCol w="609032"/>
                <a:gridCol w="614517"/>
                <a:gridCol w="735227"/>
              </a:tblGrid>
              <a:tr h="341599">
                <a:tc gridSpan="11"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โครงการที่ .....10.โครงการคุ้มครองผู้บริโภคด้านผลิตภัณฑ์สุขภาพและบริการสุขภาพ....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96" marR="5596" marT="559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96" marR="5596" marT="559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h-TH" sz="18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96" marR="5596" marT="559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91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ตัวชี้วัด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เมือง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ไทรงาม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คลองลาน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ขาณุฯ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คลองขลุง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พรานกระต่าย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ลานกระบือ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ทรายทองฯ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ปางศิลาทอง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บึงสามัคคี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โกสัมพี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จังหวัด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670">
                <a:tc rowSpan="3"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ผลิตภัณฑ์อาหารสดและอาหารแปรรูปมีความปลอดภัย ร้อยละ 75 </a:t>
                      </a:r>
                    </a:p>
                  </a:txBody>
                  <a:tcPr marL="5596" marR="5596" marT="559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</a:tr>
              <a:tr h="25298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91.25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80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95.22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94.12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90.63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93.02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93.55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</a:tr>
              <a:tr h="463466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</a:tr>
              <a:tr h="332367">
                <a:tc rowSpan="3"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ผลิตภัณฑ์สุขภาพที่ได้รับการตรวจสอบได้มาตรฐาน ร้อยละ 96 </a:t>
                      </a:r>
                    </a:p>
                  </a:txBody>
                  <a:tcPr marL="5596" marR="5596" marT="55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</a:tr>
              <a:tr h="25298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94.8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92.65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97.05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88.24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96.67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97.06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95.59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96.72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94.44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87.5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93.55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</a:tr>
              <a:tr h="43576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</a:tr>
              <a:tr h="286205">
                <a:tc rowSpan="3"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สถานพยาบาลผ่านเกณฑ์มาตรฐาน         ร้อยละ 100</a:t>
                      </a:r>
                    </a:p>
                  </a:txBody>
                  <a:tcPr marL="5596" marR="5596" marT="55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</a:tr>
              <a:tr h="25298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96.33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91.67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88.89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95.56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92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96.15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85.71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95.49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</a:tr>
              <a:tr h="25298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</a:tr>
              <a:tr h="252984">
                <a:tc rowSpan="3"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สถานประกอบการเพื่อสุขภาพผ่านเกณฑ์มาตรฐาน ร้อยละ 65</a:t>
                      </a:r>
                    </a:p>
                  </a:txBody>
                  <a:tcPr marL="5596" marR="5596" marT="55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</a:tr>
              <a:tr h="25298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44.44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ไม่มีผู้ยื่น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50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ไม่มีผู้ยื่น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ไม่มีผู้ยื่น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ไม่มีผู้ยื่น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ไม่มีผู้ยื่น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50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</a:tr>
              <a:tr h="52255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</a:tr>
              <a:tr h="304670">
                <a:tc rowSpan="3"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สถานพยาบาลและสถานประกอบการเพื่อสุขภาพผ่านเกณฑ์มาตรฐาน ร้อยละ 82.50</a:t>
                      </a:r>
                    </a:p>
                  </a:txBody>
                  <a:tcPr marL="5596" marR="5596" marT="55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</a:tr>
              <a:tr h="50091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70.39 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91.67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69.45 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47.78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46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98.08 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85.71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72.74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</a:tr>
              <a:tr h="775522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sosceles Triangle 11">
            <a:extLst>
              <a:ext uri="{FF2B5EF4-FFF2-40B4-BE49-F238E27FC236}">
                <a16:creationId xmlns="" xmlns:a16="http://schemas.microsoft.com/office/drawing/2014/main" id="{98177007-73D2-4EEA-A5BC-904FBD8E5947}"/>
              </a:ext>
            </a:extLst>
          </p:cNvPr>
          <p:cNvSpPr/>
          <p:nvPr/>
        </p:nvSpPr>
        <p:spPr>
          <a:xfrm>
            <a:off x="644857" y="270183"/>
            <a:ext cx="8332889" cy="917175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6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แผนงาน</a:t>
            </a:r>
            <a:r>
              <a:rPr lang="en-US" sz="1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</a:t>
            </a:r>
            <a:endParaRPr lang="en-US" sz="16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 </a:t>
            </a:r>
            <a:r>
              <a:rPr lang="en-US" sz="16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……</a:t>
            </a:r>
            <a:r>
              <a:rPr lang="th-TH" sz="16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0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ส่งเสริมและพัฒนาความปลอดภัยด้านอาหาร </a:t>
            </a:r>
            <a:r>
              <a:rPr lang="en-US" sz="16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</a:t>
            </a:r>
            <a:endParaRPr lang="th-TH" sz="24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" name="สี่เหลี่ยมมุมมน 6">
            <a:extLst>
              <a:ext uri="{FF2B5EF4-FFF2-40B4-BE49-F238E27FC236}">
                <a16:creationId xmlns="" xmlns:a16="http://schemas.microsoft.com/office/drawing/2014/main" id="{F227DE31-B091-4932-8906-F222579DC0A1}"/>
              </a:ext>
            </a:extLst>
          </p:cNvPr>
          <p:cNvSpPr/>
          <p:nvPr/>
        </p:nvSpPr>
        <p:spPr>
          <a:xfrm>
            <a:off x="614150" y="1280909"/>
            <a:ext cx="8396121" cy="6016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 smtClean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ร้อยละของผลิตภัณฑ์อาหารสดและอาหารแปรรูปมีความปลอดภัย ร้อยละ 75</a:t>
            </a:r>
            <a:endParaRPr lang="th-TH" sz="2400" b="1" dirty="0">
              <a:solidFill>
                <a:schemeClr val="accent2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22" name="Table 21">
            <a:extLst>
              <a:ext uri="{FF2B5EF4-FFF2-40B4-BE49-F238E27FC236}">
                <a16:creationId xmlns="" xmlns:a16="http://schemas.microsoft.com/office/drawing/2014/main" id="{56404727-B552-4CAD-A280-EADFB83EB0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93661494"/>
              </p:ext>
            </p:extLst>
          </p:nvPr>
        </p:nvGraphicFramePr>
        <p:xfrm>
          <a:off x="640526" y="2573486"/>
          <a:ext cx="8362798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62798">
                  <a:extLst>
                    <a:ext uri="{9D8B030D-6E8A-4147-A177-3AD203B41FA5}">
                      <a16:colId xmlns="" xmlns:a16="http://schemas.microsoft.com/office/drawing/2014/main" val="1150039330"/>
                    </a:ext>
                  </a:extLst>
                </a:gridCol>
              </a:tblGrid>
              <a:tr h="5448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มาตรการ กำกับ ควบคุม ตรวจสอบ</a:t>
                      </a:r>
                    </a:p>
                    <a:p>
                      <a:pPr algn="ctr"/>
                      <a:endParaRPr lang="th-TH" sz="2000" baseline="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85698260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="" xmlns:a16="http://schemas.microsoft.com/office/drawing/2014/main" id="{9FC58EF3-619F-431B-8A99-44F12DBDC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44999496"/>
              </p:ext>
            </p:extLst>
          </p:nvPr>
        </p:nvGraphicFramePr>
        <p:xfrm>
          <a:off x="634619" y="5459104"/>
          <a:ext cx="8406360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1590">
                  <a:extLst>
                    <a:ext uri="{9D8B030D-6E8A-4147-A177-3AD203B41FA5}">
                      <a16:colId xmlns="" xmlns:a16="http://schemas.microsoft.com/office/drawing/2014/main" val="1150039330"/>
                    </a:ext>
                  </a:extLst>
                </a:gridCol>
                <a:gridCol w="2101590">
                  <a:extLst>
                    <a:ext uri="{9D8B030D-6E8A-4147-A177-3AD203B41FA5}">
                      <a16:colId xmlns="" xmlns:a16="http://schemas.microsoft.com/office/drawing/2014/main" val="35520750"/>
                    </a:ext>
                  </a:extLst>
                </a:gridCol>
                <a:gridCol w="2101590">
                  <a:extLst>
                    <a:ext uri="{9D8B030D-6E8A-4147-A177-3AD203B41FA5}">
                      <a16:colId xmlns="" xmlns:a16="http://schemas.microsoft.com/office/drawing/2014/main" val="905450934"/>
                    </a:ext>
                  </a:extLst>
                </a:gridCol>
                <a:gridCol w="2101590">
                  <a:extLst>
                    <a:ext uri="{9D8B030D-6E8A-4147-A177-3AD203B41FA5}">
                      <a16:colId xmlns="" xmlns:a16="http://schemas.microsoft.com/office/drawing/2014/main" val="2588709083"/>
                    </a:ext>
                  </a:extLst>
                </a:gridCol>
              </a:tblGrid>
              <a:tr h="1222345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ไตรมาส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  <a:p>
                      <a:pPr algn="l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มีแผนการดำเนินงานอาหารปลอดภัย</a:t>
                      </a:r>
                    </a:p>
                    <a:p>
                      <a:pPr algn="l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2.ดำเนินการตามแผนร้อยละ</a:t>
                      </a:r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30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ไตรมาส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ดำเนินการตามแผนร้อยละ</a:t>
                      </a:r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65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ไตรมาส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ดำเนินการตามแผนร้อยละ</a:t>
                      </a:r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100</a:t>
                      </a:r>
                      <a:endParaRPr lang="th-TH" sz="200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ไตรมาส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สรุปและรายงานผล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85698260"/>
                  </a:ext>
                </a:extLst>
              </a:tr>
            </a:tbl>
          </a:graphicData>
        </a:graphic>
      </p:graphicFrame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A2CF3868-BE39-488C-AE46-81B4A6D4041C}"/>
              </a:ext>
            </a:extLst>
          </p:cNvPr>
          <p:cNvSpPr/>
          <p:nvPr/>
        </p:nvSpPr>
        <p:spPr>
          <a:xfrm>
            <a:off x="6312788" y="136672"/>
            <a:ext cx="863964" cy="6487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…1…</a:t>
            </a:r>
            <a:endParaRPr lang="en-US" sz="16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Excellence</a:t>
            </a:r>
            <a:endParaRPr lang="th-TH" sz="16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6839D2CE-D3D9-4EAE-AB86-6FD5B836EEAE}"/>
              </a:ext>
            </a:extLst>
          </p:cNvPr>
          <p:cNvSpPr/>
          <p:nvPr/>
        </p:nvSpPr>
        <p:spPr>
          <a:xfrm>
            <a:off x="48377" y="1949651"/>
            <a:ext cx="504357" cy="6016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สถานการณ์</a:t>
            </a:r>
            <a:r>
              <a:rPr lang="en-US" sz="1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1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ข้อมูลพื้นฐาน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61D10DB0-538E-4292-9E18-3968FA568992}"/>
              </a:ext>
            </a:extLst>
          </p:cNvPr>
          <p:cNvSpPr/>
          <p:nvPr/>
        </p:nvSpPr>
        <p:spPr>
          <a:xfrm>
            <a:off x="20473" y="3398295"/>
            <a:ext cx="542498" cy="1963237"/>
          </a:xfrm>
          <a:prstGeom prst="rect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กิจกรรมหลัก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="" xmlns:a16="http://schemas.microsoft.com/office/drawing/2014/main" id="{56404727-B552-4CAD-A280-EADFB83EB0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19728149"/>
              </p:ext>
            </p:extLst>
          </p:nvPr>
        </p:nvGraphicFramePr>
        <p:xfrm>
          <a:off x="614150" y="2917648"/>
          <a:ext cx="8380381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7996">
                  <a:extLst>
                    <a:ext uri="{9D8B030D-6E8A-4147-A177-3AD203B41FA5}">
                      <a16:colId xmlns="" xmlns:a16="http://schemas.microsoft.com/office/drawing/2014/main" val="1150039330"/>
                    </a:ext>
                  </a:extLst>
                </a:gridCol>
                <a:gridCol w="4132385">
                  <a:extLst>
                    <a:ext uri="{9D8B030D-6E8A-4147-A177-3AD203B41FA5}">
                      <a16:colId xmlns="" xmlns:a16="http://schemas.microsoft.com/office/drawing/2014/main" val="35520750"/>
                    </a:ext>
                  </a:extLst>
                </a:gridCol>
              </a:tblGrid>
              <a:tr h="1970875"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ระดับจังหวัด </a:t>
                      </a:r>
                    </a:p>
                    <a:p>
                      <a:pPr marL="457200" indent="-457200" algn="l">
                        <a:buNone/>
                      </a:pP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1.ประชุมคณะอนุกรรมการ</a:t>
                      </a:r>
                      <a:r>
                        <a:rPr lang="th-TH" sz="2000" dirty="0" err="1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คบส.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เพื่อทำแผนอาหารปลอดภัย </a:t>
                      </a:r>
                      <a:endParaRPr lang="th-TH" sz="2000" baseline="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457200" indent="-457200" algn="l">
                        <a:buNone/>
                      </a:pPr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2.ประชุมชี้แจงผู้ประกอบการที่เกี่ยวข้อง</a:t>
                      </a:r>
                    </a:p>
                    <a:p>
                      <a:pPr marL="457200" indent="-457200" algn="l">
                        <a:buNone/>
                      </a:pPr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3.ตรวจสถานที่ผลิต  จำหน่าย เก็บตัวอย่างตรวจวิเคราะห์ทางห้องปฏิบัติการ</a:t>
                      </a:r>
                      <a:endParaRPr lang="en-US" sz="2000" baseline="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457200" indent="-457200" algn="l">
                        <a:buNone/>
                      </a:pPr>
                      <a:endParaRPr lang="th-TH" sz="2000" baseline="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457200" indent="-457200" algn="l">
                        <a:buNone/>
                      </a:pPr>
                      <a:endParaRPr lang="th-TH" sz="2000" baseline="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457200" indent="-457200" algn="l">
                        <a:buNone/>
                      </a:pPr>
                      <a:endParaRPr lang="th-TH" sz="2000" baseline="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457200" indent="-457200" algn="ctr">
                        <a:buAutoNum type="arabicPeriod"/>
                      </a:pPr>
                      <a:endParaRPr lang="th-TH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ระดับพื้นที่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1.ตรวจสถานที่จำหน่าย  เก็บตัวอย่างตรวจวิเคราะห์ด้วย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Test 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–</a:t>
                      </a:r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kit</a:t>
                      </a:r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(หรือส่ง รถโมบาย)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เก็บตัวอย่างส่งตรวจทาง</a:t>
                      </a:r>
                      <a:r>
                        <a:rPr lang="th-TH" sz="2000" dirty="0" err="1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ห้องปฎิบัติการ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(ผ่าน </a:t>
                      </a:r>
                      <a:r>
                        <a:rPr lang="th-TH" sz="2000" dirty="0" err="1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สสจ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</a:t>
                      </a:r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ตามที่ได้รับมอบหมาย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รายงานผลการดำเนินการรายไตรมาส</a:t>
                      </a:r>
                      <a:endParaRPr lang="th-TH" sz="200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85698260"/>
                  </a:ext>
                </a:extLst>
              </a:tr>
            </a:tbl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61D10DB0-538E-4292-9E18-3968FA568992}"/>
              </a:ext>
            </a:extLst>
          </p:cNvPr>
          <p:cNvSpPr/>
          <p:nvPr/>
        </p:nvSpPr>
        <p:spPr>
          <a:xfrm>
            <a:off x="30708" y="5472750"/>
            <a:ext cx="562970" cy="1160063"/>
          </a:xfrm>
          <a:prstGeom prst="rect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ระดับความสำเร็จ</a:t>
            </a:r>
          </a:p>
        </p:txBody>
      </p:sp>
      <p:sp>
        <p:nvSpPr>
          <p:cNvPr id="19" name="สี่เหลี่ยมมุมมน 6">
            <a:extLst>
              <a:ext uri="{FF2B5EF4-FFF2-40B4-BE49-F238E27FC236}">
                <a16:creationId xmlns="" xmlns:a16="http://schemas.microsoft.com/office/drawing/2014/main" id="{F227DE31-B091-4932-8906-F222579DC0A1}"/>
              </a:ext>
            </a:extLst>
          </p:cNvPr>
          <p:cNvSpPr/>
          <p:nvPr/>
        </p:nvSpPr>
        <p:spPr>
          <a:xfrm>
            <a:off x="605618" y="1951933"/>
            <a:ext cx="8396121" cy="6016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 smtClean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ปี2560ร้อยละของผลิตภัณฑ์อาหารสดและอาหารแปรรูปมีความปลอดภัยร้อยละ 91.32</a:t>
            </a:r>
            <a:endParaRPr lang="th-TH" sz="2400" b="1" dirty="0">
              <a:solidFill>
                <a:schemeClr val="accent2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6839D2CE-D3D9-4EAE-AB86-6FD5B836EEAE}"/>
              </a:ext>
            </a:extLst>
          </p:cNvPr>
          <p:cNvSpPr/>
          <p:nvPr/>
        </p:nvSpPr>
        <p:spPr>
          <a:xfrm>
            <a:off x="30708" y="2620667"/>
            <a:ext cx="542498" cy="6957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ยุทธศาสตร์/</a:t>
            </a:r>
            <a:r>
              <a:rPr lang="en-US" sz="1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sz="1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2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มาตรการ</a:t>
            </a:r>
            <a:endParaRPr lang="th-TH" sz="12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6839D2CE-D3D9-4EAE-AB86-6FD5B836EEAE}"/>
              </a:ext>
            </a:extLst>
          </p:cNvPr>
          <p:cNvSpPr/>
          <p:nvPr/>
        </p:nvSpPr>
        <p:spPr>
          <a:xfrm>
            <a:off x="51031" y="1262044"/>
            <a:ext cx="504357" cy="6016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2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A2CF3868-BE39-488C-AE46-81B4A6D4041C}"/>
              </a:ext>
            </a:extLst>
          </p:cNvPr>
          <p:cNvSpPr/>
          <p:nvPr/>
        </p:nvSpPr>
        <p:spPr>
          <a:xfrm rot="568087">
            <a:off x="7380382" y="590130"/>
            <a:ext cx="991820" cy="3941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6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แผนงานที่</a:t>
            </a:r>
            <a:r>
              <a:rPr lang="en-US" sz="16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………</a:t>
            </a:r>
            <a:endParaRPr lang="th-TH" sz="16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1899" y="1562986"/>
            <a:ext cx="478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200" dirty="0"/>
              <a:t>ตัวชี้วัด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925" y="1350338"/>
            <a:ext cx="6431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200" dirty="0"/>
              <a:t>เป้าหมาย</a:t>
            </a:r>
            <a:r>
              <a:rPr lang="en-US" sz="1200" dirty="0"/>
              <a:t>/</a:t>
            </a:r>
            <a:endParaRPr lang="th-TH" sz="1200" dirty="0"/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175DBACA-A9ED-4B06-A8CB-1840A9875633}"/>
              </a:ext>
            </a:extLst>
          </p:cNvPr>
          <p:cNvSpPr/>
          <p:nvPr/>
        </p:nvSpPr>
        <p:spPr>
          <a:xfrm>
            <a:off x="0" y="136671"/>
            <a:ext cx="31763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b="1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หน่วยงานหลัก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endParaRPr lang="th-TH" sz="2000" b="1" dirty="0">
              <a:solidFill>
                <a:schemeClr val="accent5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000" b="1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หน่วยงานร่วม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endParaRPr lang="th-TH" sz="2000" b="1" dirty="0">
              <a:solidFill>
                <a:schemeClr val="accent5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9416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sosceles Triangle 11">
            <a:extLst>
              <a:ext uri="{FF2B5EF4-FFF2-40B4-BE49-F238E27FC236}">
                <a16:creationId xmlns="" xmlns:a16="http://schemas.microsoft.com/office/drawing/2014/main" id="{98177007-73D2-4EEA-A5BC-904FBD8E5947}"/>
              </a:ext>
            </a:extLst>
          </p:cNvPr>
          <p:cNvSpPr/>
          <p:nvPr/>
        </p:nvSpPr>
        <p:spPr>
          <a:xfrm>
            <a:off x="644857" y="270183"/>
            <a:ext cx="8332889" cy="917175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6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แผนงาน</a:t>
            </a:r>
            <a:r>
              <a:rPr lang="en-US" sz="1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</a:t>
            </a:r>
            <a:endParaRPr lang="en-US" sz="16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 </a:t>
            </a:r>
            <a:r>
              <a:rPr lang="en-US" sz="16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24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คุ้มครองผู้บริโภคด้านผลิตภัณฑ์สุขภาพและบริการสุขภาพ</a:t>
            </a:r>
            <a:endParaRPr lang="th-TH" sz="24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" name="สี่เหลี่ยมมุมมน 6">
            <a:extLst>
              <a:ext uri="{FF2B5EF4-FFF2-40B4-BE49-F238E27FC236}">
                <a16:creationId xmlns="" xmlns:a16="http://schemas.microsoft.com/office/drawing/2014/main" id="{F227DE31-B091-4932-8906-F222579DC0A1}"/>
              </a:ext>
            </a:extLst>
          </p:cNvPr>
          <p:cNvSpPr/>
          <p:nvPr/>
        </p:nvSpPr>
        <p:spPr>
          <a:xfrm>
            <a:off x="614150" y="1280909"/>
            <a:ext cx="8396121" cy="6016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 smtClean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ร้อยละของผลิตภัณฑ์สุขภาพที่ได้รับการตรวจสอบได้มาตรฐาน ร้อยละ 96 (อาหาร ยา เครื่องสำอาง  วัตถุอันตราย )</a:t>
            </a:r>
            <a:endParaRPr lang="th-TH" sz="2400" b="1" dirty="0">
              <a:solidFill>
                <a:schemeClr val="accent2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22" name="Table 21">
            <a:extLst>
              <a:ext uri="{FF2B5EF4-FFF2-40B4-BE49-F238E27FC236}">
                <a16:creationId xmlns="" xmlns:a16="http://schemas.microsoft.com/office/drawing/2014/main" id="{56404727-B552-4CAD-A280-EADFB83EB0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93661494"/>
              </p:ext>
            </p:extLst>
          </p:nvPr>
        </p:nvGraphicFramePr>
        <p:xfrm>
          <a:off x="614149" y="2620378"/>
          <a:ext cx="8371590" cy="709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1590">
                  <a:extLst>
                    <a:ext uri="{9D8B030D-6E8A-4147-A177-3AD203B41FA5}">
                      <a16:colId xmlns="" xmlns:a16="http://schemas.microsoft.com/office/drawing/2014/main" val="1150039330"/>
                    </a:ext>
                  </a:extLst>
                </a:gridCol>
              </a:tblGrid>
              <a:tr h="7096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มาตรการ กำกับ ควบคุม ตรวจสอบ</a:t>
                      </a:r>
                    </a:p>
                    <a:p>
                      <a:pPr algn="ctr"/>
                      <a:endParaRPr lang="th-TH" sz="2000" baseline="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85698260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="" xmlns:a16="http://schemas.microsoft.com/office/drawing/2014/main" id="{9FC58EF3-619F-431B-8A99-44F12DBDC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44999496"/>
              </p:ext>
            </p:extLst>
          </p:nvPr>
        </p:nvGraphicFramePr>
        <p:xfrm>
          <a:off x="737640" y="5242560"/>
          <a:ext cx="840636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1590">
                  <a:extLst>
                    <a:ext uri="{9D8B030D-6E8A-4147-A177-3AD203B41FA5}">
                      <a16:colId xmlns="" xmlns:a16="http://schemas.microsoft.com/office/drawing/2014/main" val="1150039330"/>
                    </a:ext>
                  </a:extLst>
                </a:gridCol>
                <a:gridCol w="2101590">
                  <a:extLst>
                    <a:ext uri="{9D8B030D-6E8A-4147-A177-3AD203B41FA5}">
                      <a16:colId xmlns="" xmlns:a16="http://schemas.microsoft.com/office/drawing/2014/main" val="35520750"/>
                    </a:ext>
                  </a:extLst>
                </a:gridCol>
                <a:gridCol w="2101590">
                  <a:extLst>
                    <a:ext uri="{9D8B030D-6E8A-4147-A177-3AD203B41FA5}">
                      <a16:colId xmlns="" xmlns:a16="http://schemas.microsoft.com/office/drawing/2014/main" val="905450934"/>
                    </a:ext>
                  </a:extLst>
                </a:gridCol>
                <a:gridCol w="2101590">
                  <a:extLst>
                    <a:ext uri="{9D8B030D-6E8A-4147-A177-3AD203B41FA5}">
                      <a16:colId xmlns="" xmlns:a16="http://schemas.microsoft.com/office/drawing/2014/main" val="2588709083"/>
                    </a:ext>
                  </a:extLst>
                </a:gridCol>
              </a:tblGrid>
              <a:tr h="1410619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ไตรมาส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  <a:p>
                      <a:pPr marL="457200" indent="-457200" algn="l">
                        <a:buNone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มีแผนจัดการความเสี่ยง และแผน</a:t>
                      </a:r>
                    </a:p>
                    <a:p>
                      <a:pPr marL="457200" indent="-457200" algn="l">
                        <a:buNone/>
                      </a:pP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เฝ้าระวังผลิตภัณฑ์สุขภาพ</a:t>
                      </a:r>
                      <a:endParaRPr lang="th-TH" sz="2000" baseline="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l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2.ดำเนินการตามแผนเฝ้าระวังร้อยละ</a:t>
                      </a:r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30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ไตรมาส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ดำเนินการตามแผนร้อยละ</a:t>
                      </a:r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65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ไตรมาส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ดำเนินการตามแผนร้อยละ</a:t>
                      </a:r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100</a:t>
                      </a:r>
                      <a:endParaRPr lang="th-TH" sz="200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ไตรมาส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สรุปและรายงานผล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85698260"/>
                  </a:ext>
                </a:extLst>
              </a:tr>
            </a:tbl>
          </a:graphicData>
        </a:graphic>
      </p:graphicFrame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A2CF3868-BE39-488C-AE46-81B4A6D4041C}"/>
              </a:ext>
            </a:extLst>
          </p:cNvPr>
          <p:cNvSpPr/>
          <p:nvPr/>
        </p:nvSpPr>
        <p:spPr>
          <a:xfrm>
            <a:off x="6312788" y="136672"/>
            <a:ext cx="863964" cy="6487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…1…</a:t>
            </a:r>
            <a:endParaRPr lang="en-US" sz="16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Excellence</a:t>
            </a:r>
            <a:endParaRPr lang="th-TH" sz="16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6839D2CE-D3D9-4EAE-AB86-6FD5B836EEAE}"/>
              </a:ext>
            </a:extLst>
          </p:cNvPr>
          <p:cNvSpPr/>
          <p:nvPr/>
        </p:nvSpPr>
        <p:spPr>
          <a:xfrm>
            <a:off x="48377" y="1949651"/>
            <a:ext cx="504357" cy="6016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สถานการณ์</a:t>
            </a:r>
            <a:r>
              <a:rPr lang="en-US" sz="1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1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ข้อมูลพื้นฐาน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61D10DB0-538E-4292-9E18-3968FA568992}"/>
              </a:ext>
            </a:extLst>
          </p:cNvPr>
          <p:cNvSpPr/>
          <p:nvPr/>
        </p:nvSpPr>
        <p:spPr>
          <a:xfrm>
            <a:off x="1" y="3152111"/>
            <a:ext cx="542498" cy="1963237"/>
          </a:xfrm>
          <a:prstGeom prst="rect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กิจกรรมหลัก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="" xmlns:a16="http://schemas.microsoft.com/office/drawing/2014/main" id="{56404727-B552-4CAD-A280-EADFB83EB0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19728149"/>
              </p:ext>
            </p:extLst>
          </p:nvPr>
        </p:nvGraphicFramePr>
        <p:xfrm>
          <a:off x="562708" y="3038622"/>
          <a:ext cx="8431823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4072">
                  <a:extLst>
                    <a:ext uri="{9D8B030D-6E8A-4147-A177-3AD203B41FA5}">
                      <a16:colId xmlns="" xmlns:a16="http://schemas.microsoft.com/office/drawing/2014/main" val="1150039330"/>
                    </a:ext>
                  </a:extLst>
                </a:gridCol>
                <a:gridCol w="4157751">
                  <a:extLst>
                    <a:ext uri="{9D8B030D-6E8A-4147-A177-3AD203B41FA5}">
                      <a16:colId xmlns="" xmlns:a16="http://schemas.microsoft.com/office/drawing/2014/main" val="35520750"/>
                    </a:ext>
                  </a:extLst>
                </a:gridCol>
              </a:tblGrid>
              <a:tr h="2158445"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ระดับจังหวัด </a:t>
                      </a:r>
                    </a:p>
                    <a:p>
                      <a:pPr marL="457200" indent="-457200" algn="l">
                        <a:buNone/>
                      </a:pP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1.ประชุมคณะอนุกรรมการ</a:t>
                      </a:r>
                      <a:r>
                        <a:rPr lang="th-TH" sz="2000" dirty="0" err="1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คบส.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เพื่อทำแผนจัดการความเสี่ยง และแผนเฝ้าระวัง</a:t>
                      </a:r>
                    </a:p>
                    <a:p>
                      <a:pPr marL="457200" indent="-457200" algn="l">
                        <a:buNone/>
                      </a:pP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ผลิตภัณฑ์สุขภาพ</a:t>
                      </a:r>
                      <a:endParaRPr lang="th-TH" sz="2000" baseline="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457200" indent="-457200" algn="l">
                        <a:buNone/>
                      </a:pPr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2.ประชุมผู้ประกอบการที่เกี่ยวข้อง (ร้านขายยา)</a:t>
                      </a:r>
                    </a:p>
                    <a:p>
                      <a:pPr marL="457200" indent="-457200" algn="l">
                        <a:buNone/>
                      </a:pPr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3.ตรวจสถานที่ผลิต  จำหน่าย เก็บตัวอย่างตรวจวิเคราะห์ทางห้องปฏิบัติการ</a:t>
                      </a:r>
                      <a:endParaRPr lang="en-US" sz="2000" baseline="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457200" indent="-457200" algn="l">
                        <a:buNone/>
                      </a:pPr>
                      <a:endParaRPr lang="th-TH" sz="2000" baseline="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457200" indent="-457200" algn="l">
                        <a:buNone/>
                      </a:pPr>
                      <a:endParaRPr lang="th-TH" sz="2000" baseline="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ระดับพื้นที่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เก็บตัวอย่างส่งตรวจทาง</a:t>
                      </a:r>
                      <a:r>
                        <a:rPr lang="th-TH" sz="2000" dirty="0" err="1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ห้องปฎิบัติการ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(ผ่าน </a:t>
                      </a:r>
                      <a:r>
                        <a:rPr lang="th-TH" sz="2000" dirty="0" err="1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สสจ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</a:t>
                      </a:r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ตามที่ได้รับมอบหมาย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</a:t>
                      </a:r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รายงานผลการดำเนินการรายไตรมาส</a:t>
                      </a:r>
                      <a:endParaRPr lang="th-TH" sz="200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85698260"/>
                  </a:ext>
                </a:extLst>
              </a:tr>
            </a:tbl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61D10DB0-538E-4292-9E18-3968FA568992}"/>
              </a:ext>
            </a:extLst>
          </p:cNvPr>
          <p:cNvSpPr/>
          <p:nvPr/>
        </p:nvSpPr>
        <p:spPr>
          <a:xfrm>
            <a:off x="30708" y="5472750"/>
            <a:ext cx="562970" cy="1160063"/>
          </a:xfrm>
          <a:prstGeom prst="rect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ระดับความสำเร็จ</a:t>
            </a:r>
          </a:p>
        </p:txBody>
      </p:sp>
      <p:sp>
        <p:nvSpPr>
          <p:cNvPr id="19" name="สี่เหลี่ยมมุมมน 6">
            <a:extLst>
              <a:ext uri="{FF2B5EF4-FFF2-40B4-BE49-F238E27FC236}">
                <a16:creationId xmlns="" xmlns:a16="http://schemas.microsoft.com/office/drawing/2014/main" id="{F227DE31-B091-4932-8906-F222579DC0A1}"/>
              </a:ext>
            </a:extLst>
          </p:cNvPr>
          <p:cNvSpPr/>
          <p:nvPr/>
        </p:nvSpPr>
        <p:spPr>
          <a:xfrm>
            <a:off x="605618" y="1951933"/>
            <a:ext cx="8396121" cy="6016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 smtClean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ปี2560 ร้อยละของผลิตภัณฑ์สุขภาพที่ได้รับการตรวจสอบได้มาตรฐาน ร้อยละ  95.60</a:t>
            </a:r>
            <a:endParaRPr lang="th-TH" sz="2400" b="1" dirty="0">
              <a:solidFill>
                <a:schemeClr val="accent2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6839D2CE-D3D9-4EAE-AB86-6FD5B836EEAE}"/>
              </a:ext>
            </a:extLst>
          </p:cNvPr>
          <p:cNvSpPr/>
          <p:nvPr/>
        </p:nvSpPr>
        <p:spPr>
          <a:xfrm>
            <a:off x="30708" y="2620667"/>
            <a:ext cx="542498" cy="6957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ยุทธศาสตร์/</a:t>
            </a:r>
            <a:r>
              <a:rPr lang="en-US" sz="1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sz="1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2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มาตรการ</a:t>
            </a:r>
            <a:endParaRPr lang="th-TH" sz="12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6839D2CE-D3D9-4EAE-AB86-6FD5B836EEAE}"/>
              </a:ext>
            </a:extLst>
          </p:cNvPr>
          <p:cNvSpPr/>
          <p:nvPr/>
        </p:nvSpPr>
        <p:spPr>
          <a:xfrm>
            <a:off x="51031" y="1262044"/>
            <a:ext cx="504357" cy="6016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2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A2CF3868-BE39-488C-AE46-81B4A6D4041C}"/>
              </a:ext>
            </a:extLst>
          </p:cNvPr>
          <p:cNvSpPr/>
          <p:nvPr/>
        </p:nvSpPr>
        <p:spPr>
          <a:xfrm rot="568087">
            <a:off x="7380382" y="590130"/>
            <a:ext cx="991820" cy="3941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6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แผนงานที่</a:t>
            </a:r>
            <a:r>
              <a:rPr lang="en-US" sz="16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………</a:t>
            </a:r>
            <a:endParaRPr lang="th-TH" sz="16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1899" y="1562986"/>
            <a:ext cx="478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200" dirty="0"/>
              <a:t>ตัวชี้วัด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925" y="1350338"/>
            <a:ext cx="6431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200" dirty="0"/>
              <a:t>เป้าหมาย</a:t>
            </a:r>
            <a:r>
              <a:rPr lang="en-US" sz="1200" dirty="0"/>
              <a:t>/</a:t>
            </a:r>
            <a:endParaRPr lang="th-TH" sz="1200" dirty="0"/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175DBACA-A9ED-4B06-A8CB-1840A9875633}"/>
              </a:ext>
            </a:extLst>
          </p:cNvPr>
          <p:cNvSpPr/>
          <p:nvPr/>
        </p:nvSpPr>
        <p:spPr>
          <a:xfrm>
            <a:off x="0" y="136671"/>
            <a:ext cx="31763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b="1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หน่วยงานหลัก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endParaRPr lang="th-TH" sz="2000" b="1" dirty="0">
              <a:solidFill>
                <a:schemeClr val="accent5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000" b="1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หน่วยงานร่วม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endParaRPr lang="th-TH" sz="2000" b="1" dirty="0">
              <a:solidFill>
                <a:schemeClr val="accent5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9416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sosceles Triangle 11">
            <a:extLst>
              <a:ext uri="{FF2B5EF4-FFF2-40B4-BE49-F238E27FC236}">
                <a16:creationId xmlns="" xmlns:a16="http://schemas.microsoft.com/office/drawing/2014/main" id="{98177007-73D2-4EEA-A5BC-904FBD8E5947}"/>
              </a:ext>
            </a:extLst>
          </p:cNvPr>
          <p:cNvSpPr/>
          <p:nvPr/>
        </p:nvSpPr>
        <p:spPr>
          <a:xfrm>
            <a:off x="644857" y="270183"/>
            <a:ext cx="8332889" cy="917175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6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แผนงาน</a:t>
            </a:r>
            <a:r>
              <a:rPr lang="en-US" sz="1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</a:t>
            </a:r>
            <a:endParaRPr lang="en-US" sz="16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 </a:t>
            </a:r>
            <a:r>
              <a:rPr lang="en-US" sz="16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24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คุ้มครองผู้บริโภคด้านผลิตภัณฑ์สุขภาพและบริการสุขภาพ</a:t>
            </a:r>
            <a:endParaRPr lang="th-TH" sz="24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" name="สี่เหลี่ยมมุมมน 6">
            <a:extLst>
              <a:ext uri="{FF2B5EF4-FFF2-40B4-BE49-F238E27FC236}">
                <a16:creationId xmlns="" xmlns:a16="http://schemas.microsoft.com/office/drawing/2014/main" id="{F227DE31-B091-4932-8906-F222579DC0A1}"/>
              </a:ext>
            </a:extLst>
          </p:cNvPr>
          <p:cNvSpPr/>
          <p:nvPr/>
        </p:nvSpPr>
        <p:spPr>
          <a:xfrm>
            <a:off x="614150" y="1280909"/>
            <a:ext cx="8396121" cy="6016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 smtClean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ร้อยละของสถานพยาบาลและสถานประกอบการเพื่อสุขภาพผ่านเกณฑ์มาตรฐาน ร้อยละ 82.50(สถานพยาบาล นวด </a:t>
            </a:r>
            <a:r>
              <a:rPr lang="th-TH" sz="2400" b="1" dirty="0" err="1" smtClean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สปา</a:t>
            </a:r>
            <a:r>
              <a:rPr lang="th-TH" sz="2400" b="1" dirty="0" smtClean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endParaRPr lang="th-TH" sz="2400" b="1" dirty="0">
              <a:solidFill>
                <a:schemeClr val="accent2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22" name="Table 21">
            <a:extLst>
              <a:ext uri="{FF2B5EF4-FFF2-40B4-BE49-F238E27FC236}">
                <a16:creationId xmlns="" xmlns:a16="http://schemas.microsoft.com/office/drawing/2014/main" id="{56404727-B552-4CAD-A280-EADFB83EB0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93661494"/>
              </p:ext>
            </p:extLst>
          </p:nvPr>
        </p:nvGraphicFramePr>
        <p:xfrm>
          <a:off x="614149" y="2620377"/>
          <a:ext cx="8380382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0382">
                  <a:extLst>
                    <a:ext uri="{9D8B030D-6E8A-4147-A177-3AD203B41FA5}">
                      <a16:colId xmlns="" xmlns:a16="http://schemas.microsoft.com/office/drawing/2014/main" val="1150039330"/>
                    </a:ext>
                  </a:extLst>
                </a:gridCol>
              </a:tblGrid>
              <a:tr h="7096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มาตรการ กำกับ ควบคุม ตรวจสอบ</a:t>
                      </a:r>
                    </a:p>
                    <a:p>
                      <a:pPr algn="ctr"/>
                      <a:endParaRPr lang="th-TH" sz="2000" baseline="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th-TH" sz="2000" baseline="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85698260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="" xmlns:a16="http://schemas.microsoft.com/office/drawing/2014/main" id="{9FC58EF3-619F-431B-8A99-44F12DBDC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44999496"/>
              </p:ext>
            </p:extLst>
          </p:nvPr>
        </p:nvGraphicFramePr>
        <p:xfrm>
          <a:off x="737640" y="5242561"/>
          <a:ext cx="8406360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1590">
                  <a:extLst>
                    <a:ext uri="{9D8B030D-6E8A-4147-A177-3AD203B41FA5}">
                      <a16:colId xmlns="" xmlns:a16="http://schemas.microsoft.com/office/drawing/2014/main" val="1150039330"/>
                    </a:ext>
                  </a:extLst>
                </a:gridCol>
                <a:gridCol w="2101590">
                  <a:extLst>
                    <a:ext uri="{9D8B030D-6E8A-4147-A177-3AD203B41FA5}">
                      <a16:colId xmlns="" xmlns:a16="http://schemas.microsoft.com/office/drawing/2014/main" val="35520750"/>
                    </a:ext>
                  </a:extLst>
                </a:gridCol>
                <a:gridCol w="2101590">
                  <a:extLst>
                    <a:ext uri="{9D8B030D-6E8A-4147-A177-3AD203B41FA5}">
                      <a16:colId xmlns="" xmlns:a16="http://schemas.microsoft.com/office/drawing/2014/main" val="905450934"/>
                    </a:ext>
                  </a:extLst>
                </a:gridCol>
                <a:gridCol w="2101590">
                  <a:extLst>
                    <a:ext uri="{9D8B030D-6E8A-4147-A177-3AD203B41FA5}">
                      <a16:colId xmlns="" xmlns:a16="http://schemas.microsoft.com/office/drawing/2014/main" val="2588709083"/>
                    </a:ext>
                  </a:extLst>
                </a:gridCol>
              </a:tblGrid>
              <a:tr h="1410619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ไตรมาส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  <a:p>
                      <a:pPr marL="457200" indent="-457200" algn="l">
                        <a:buNone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ตรวจสถานประกอบการร้อยละ</a:t>
                      </a:r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30</a:t>
                      </a:r>
                    </a:p>
                    <a:p>
                      <a:pPr algn="l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2.ผลการตรวจผ่านเกณฑ์ร้อยละ 80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ไตรมาส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  <a:p>
                      <a:pPr marL="457200" indent="-457200" algn="l">
                        <a:buNone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ตรวจสถานประกอบการร้อยละ</a:t>
                      </a:r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65</a:t>
                      </a:r>
                    </a:p>
                    <a:p>
                      <a:pPr algn="l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2.ผลการตรวจผ่านเกณฑ์ร้อยละ 85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ไตรมาส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  <a:p>
                      <a:pPr marL="457200" indent="-457200" algn="l">
                        <a:buNone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ตรวจสถานประกอบการร้อยละ</a:t>
                      </a:r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100</a:t>
                      </a:r>
                    </a:p>
                    <a:p>
                      <a:pPr algn="l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2.ผลการตรวจผ่านเกณฑ์ร้อยละ 90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ไตรมาส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สรุปและรายงานผล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85698260"/>
                  </a:ext>
                </a:extLst>
              </a:tr>
            </a:tbl>
          </a:graphicData>
        </a:graphic>
      </p:graphicFrame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A2CF3868-BE39-488C-AE46-81B4A6D4041C}"/>
              </a:ext>
            </a:extLst>
          </p:cNvPr>
          <p:cNvSpPr/>
          <p:nvPr/>
        </p:nvSpPr>
        <p:spPr>
          <a:xfrm>
            <a:off x="6312788" y="136672"/>
            <a:ext cx="863964" cy="6487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…1…</a:t>
            </a:r>
            <a:endParaRPr lang="en-US" sz="16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Excellence</a:t>
            </a:r>
            <a:endParaRPr lang="th-TH" sz="16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6839D2CE-D3D9-4EAE-AB86-6FD5B836EEAE}"/>
              </a:ext>
            </a:extLst>
          </p:cNvPr>
          <p:cNvSpPr/>
          <p:nvPr/>
        </p:nvSpPr>
        <p:spPr>
          <a:xfrm>
            <a:off x="48377" y="1949651"/>
            <a:ext cx="504357" cy="6016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สถานการณ์</a:t>
            </a:r>
            <a:r>
              <a:rPr lang="en-US" sz="1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1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ข้อมูลพื้นฐาน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61D10DB0-538E-4292-9E18-3968FA568992}"/>
              </a:ext>
            </a:extLst>
          </p:cNvPr>
          <p:cNvSpPr/>
          <p:nvPr/>
        </p:nvSpPr>
        <p:spPr>
          <a:xfrm>
            <a:off x="1" y="3152111"/>
            <a:ext cx="542498" cy="1963237"/>
          </a:xfrm>
          <a:prstGeom prst="rect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กิจกรรมหลัก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="" xmlns:a16="http://schemas.microsoft.com/office/drawing/2014/main" id="{56404727-B552-4CAD-A280-EADFB83EB0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19728149"/>
              </p:ext>
            </p:extLst>
          </p:nvPr>
        </p:nvGraphicFramePr>
        <p:xfrm>
          <a:off x="562708" y="3210725"/>
          <a:ext cx="8431823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4072">
                  <a:extLst>
                    <a:ext uri="{9D8B030D-6E8A-4147-A177-3AD203B41FA5}">
                      <a16:colId xmlns="" xmlns:a16="http://schemas.microsoft.com/office/drawing/2014/main" val="1150039330"/>
                    </a:ext>
                  </a:extLst>
                </a:gridCol>
                <a:gridCol w="4157751">
                  <a:extLst>
                    <a:ext uri="{9D8B030D-6E8A-4147-A177-3AD203B41FA5}">
                      <a16:colId xmlns="" xmlns:a16="http://schemas.microsoft.com/office/drawing/2014/main" val="35520750"/>
                    </a:ext>
                  </a:extLst>
                </a:gridCol>
              </a:tblGrid>
              <a:tr h="1900536"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ระดับจังหวัด </a:t>
                      </a:r>
                    </a:p>
                    <a:p>
                      <a:pPr marL="457200" indent="-457200" algn="l">
                        <a:buNone/>
                      </a:pP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1.กำหนดเป้าหมาย </a:t>
                      </a:r>
                    </a:p>
                    <a:p>
                      <a:pPr marL="457200" indent="-457200" algn="l">
                        <a:buNone/>
                      </a:pP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2.ตรวจสถานพยาบาลในเขตเมือง </a:t>
                      </a:r>
                      <a:endParaRPr lang="th-TH" sz="2000" baseline="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457200" indent="-457200" algn="l">
                        <a:buNone/>
                      </a:pPr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3.ตรวจสถานประกอบการเพื่อสุขภาพทั้งจังหวัด</a:t>
                      </a:r>
                    </a:p>
                    <a:p>
                      <a:pPr marL="457200" indent="-457200" algn="l">
                        <a:buNone/>
                      </a:pPr>
                      <a:endParaRPr lang="th-TH" sz="2000" baseline="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457200" indent="-457200" algn="l">
                        <a:buNone/>
                      </a:pPr>
                      <a:endParaRPr lang="th-TH" sz="2000" baseline="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ระดับพื้นที่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ตรวจสถานพยาบาลในเขตรับผิดชอบ</a:t>
                      </a:r>
                      <a:endParaRPr lang="th-TH" sz="2000" baseline="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</a:t>
                      </a:r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รายงานผลการดำเนินการรายไตรมาส</a:t>
                      </a:r>
                      <a:endParaRPr lang="th-TH" sz="200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กรณี สถานประกอบการเพื่อสุขภาพ ร่วมตรวจกับ</a:t>
                      </a:r>
                      <a:r>
                        <a:rPr lang="th-TH" sz="2000" dirty="0" err="1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สสจ.</a:t>
                      </a:r>
                      <a:endParaRPr lang="th-TH" sz="200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85698260"/>
                  </a:ext>
                </a:extLst>
              </a:tr>
            </a:tbl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61D10DB0-538E-4292-9E18-3968FA568992}"/>
              </a:ext>
            </a:extLst>
          </p:cNvPr>
          <p:cNvSpPr/>
          <p:nvPr/>
        </p:nvSpPr>
        <p:spPr>
          <a:xfrm>
            <a:off x="30708" y="5472750"/>
            <a:ext cx="562970" cy="1160063"/>
          </a:xfrm>
          <a:prstGeom prst="rect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ระดับความสำเร็จ</a:t>
            </a:r>
          </a:p>
        </p:txBody>
      </p:sp>
      <p:sp>
        <p:nvSpPr>
          <p:cNvPr id="19" name="สี่เหลี่ยมมุมมน 6">
            <a:extLst>
              <a:ext uri="{FF2B5EF4-FFF2-40B4-BE49-F238E27FC236}">
                <a16:creationId xmlns="" xmlns:a16="http://schemas.microsoft.com/office/drawing/2014/main" id="{F227DE31-B091-4932-8906-F222579DC0A1}"/>
              </a:ext>
            </a:extLst>
          </p:cNvPr>
          <p:cNvSpPr/>
          <p:nvPr/>
        </p:nvSpPr>
        <p:spPr>
          <a:xfrm>
            <a:off x="605618" y="1951933"/>
            <a:ext cx="8396121" cy="6016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 smtClean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ปี2560 สถานพยาบาลและสถานประกอบการเพื่อสุขภาพผ่านเกณฑ์มาตรฐาน ร้อยละ 72.74 </a:t>
            </a:r>
            <a:endParaRPr lang="th-TH" sz="2400" b="1" dirty="0">
              <a:solidFill>
                <a:schemeClr val="accent2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6839D2CE-D3D9-4EAE-AB86-6FD5B836EEAE}"/>
              </a:ext>
            </a:extLst>
          </p:cNvPr>
          <p:cNvSpPr/>
          <p:nvPr/>
        </p:nvSpPr>
        <p:spPr>
          <a:xfrm>
            <a:off x="30708" y="2620667"/>
            <a:ext cx="542498" cy="6957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ยุทธศาสตร์/</a:t>
            </a:r>
            <a:r>
              <a:rPr lang="en-US" sz="1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sz="1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2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มาตรการ</a:t>
            </a:r>
            <a:endParaRPr lang="th-TH" sz="12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6839D2CE-D3D9-4EAE-AB86-6FD5B836EEAE}"/>
              </a:ext>
            </a:extLst>
          </p:cNvPr>
          <p:cNvSpPr/>
          <p:nvPr/>
        </p:nvSpPr>
        <p:spPr>
          <a:xfrm>
            <a:off x="51031" y="1262044"/>
            <a:ext cx="504357" cy="6016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2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A2CF3868-BE39-488C-AE46-81B4A6D4041C}"/>
              </a:ext>
            </a:extLst>
          </p:cNvPr>
          <p:cNvSpPr/>
          <p:nvPr/>
        </p:nvSpPr>
        <p:spPr>
          <a:xfrm rot="568087">
            <a:off x="7380382" y="590130"/>
            <a:ext cx="991820" cy="3941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6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แผนงานที่</a:t>
            </a:r>
            <a:r>
              <a:rPr lang="en-US" sz="16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………</a:t>
            </a:r>
            <a:endParaRPr lang="th-TH" sz="16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1899" y="1562986"/>
            <a:ext cx="478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200" dirty="0"/>
              <a:t>ตัวชี้วัด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925" y="1350338"/>
            <a:ext cx="6431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200" dirty="0"/>
              <a:t>เป้าหมาย</a:t>
            </a:r>
            <a:r>
              <a:rPr lang="en-US" sz="1200" dirty="0"/>
              <a:t>/</a:t>
            </a:r>
            <a:endParaRPr lang="th-TH" sz="1200" dirty="0"/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175DBACA-A9ED-4B06-A8CB-1840A9875633}"/>
              </a:ext>
            </a:extLst>
          </p:cNvPr>
          <p:cNvSpPr/>
          <p:nvPr/>
        </p:nvSpPr>
        <p:spPr>
          <a:xfrm>
            <a:off x="0" y="136671"/>
            <a:ext cx="31763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b="1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หน่วยงานหลัก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endParaRPr lang="th-TH" sz="2000" b="1" dirty="0">
              <a:solidFill>
                <a:schemeClr val="accent5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000" b="1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หน่วยงานร่วม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endParaRPr lang="th-TH" sz="2000" b="1" dirty="0">
              <a:solidFill>
                <a:schemeClr val="accent5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9416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sosceles Triangle 11">
            <a:extLst>
              <a:ext uri="{FF2B5EF4-FFF2-40B4-BE49-F238E27FC236}">
                <a16:creationId xmlns="" xmlns:a16="http://schemas.microsoft.com/office/drawing/2014/main" id="{98177007-73D2-4EEA-A5BC-904FBD8E5947}"/>
              </a:ext>
            </a:extLst>
          </p:cNvPr>
          <p:cNvSpPr/>
          <p:nvPr/>
        </p:nvSpPr>
        <p:spPr>
          <a:xfrm>
            <a:off x="644857" y="270183"/>
            <a:ext cx="8332889" cy="917175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6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แผนงาน</a:t>
            </a:r>
            <a:r>
              <a:rPr lang="en-US" sz="1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</a:t>
            </a:r>
            <a:endParaRPr lang="en-US" sz="16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 </a:t>
            </a:r>
            <a:r>
              <a:rPr lang="th-TH" sz="18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ป้องกันและควบคุมการดื้อยาต้านจุลชีพและการใช้ยาอย่างสมเหตุสมผล</a:t>
            </a:r>
            <a:r>
              <a:rPr lang="en-US" sz="16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………</a:t>
            </a:r>
            <a:endParaRPr lang="th-TH" sz="24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" name="สี่เหลี่ยมมุมมน 6">
            <a:extLst>
              <a:ext uri="{FF2B5EF4-FFF2-40B4-BE49-F238E27FC236}">
                <a16:creationId xmlns="" xmlns:a16="http://schemas.microsoft.com/office/drawing/2014/main" id="{F227DE31-B091-4932-8906-F222579DC0A1}"/>
              </a:ext>
            </a:extLst>
          </p:cNvPr>
          <p:cNvSpPr/>
          <p:nvPr/>
        </p:nvSpPr>
        <p:spPr>
          <a:xfrm>
            <a:off x="614150" y="1280909"/>
            <a:ext cx="8396121" cy="6016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 smtClean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ร้อยละของรพ.ที่ใช้ยาอย่างสมเหตุสมผล (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RDU</a:t>
            </a:r>
            <a:r>
              <a:rPr lang="th-TH" sz="2000" b="1" dirty="0" smtClean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 เป้าหมาย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RDU </a:t>
            </a:r>
            <a:r>
              <a:rPr lang="th-TH" sz="2000" b="1" dirty="0" smtClean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ขั้นที่ 1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000" b="1" u="sng" dirty="0" smtClean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&gt;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000" b="1" dirty="0" smtClean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ร้อยละ 80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 RDU </a:t>
            </a:r>
            <a:r>
              <a:rPr lang="th-TH" sz="2000" b="1" dirty="0" smtClean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ขั้นที่ 2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000" b="1" u="sng" dirty="0" smtClean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&gt;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000" b="1" dirty="0" smtClean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ร้อยละ 20 , รพท.มีระบบจัดการดื้อยาต้านจุลชีพ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2000" b="1" dirty="0">
              <a:solidFill>
                <a:schemeClr val="accent2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22" name="Table 21">
            <a:extLst>
              <a:ext uri="{FF2B5EF4-FFF2-40B4-BE49-F238E27FC236}">
                <a16:creationId xmlns="" xmlns:a16="http://schemas.microsoft.com/office/drawing/2014/main" id="{56404727-B552-4CAD-A280-EADFB83EB0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93661494"/>
              </p:ext>
            </p:extLst>
          </p:nvPr>
        </p:nvGraphicFramePr>
        <p:xfrm>
          <a:off x="614149" y="2620378"/>
          <a:ext cx="8389175" cy="709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7998">
                  <a:extLst>
                    <a:ext uri="{9D8B030D-6E8A-4147-A177-3AD203B41FA5}">
                      <a16:colId xmlns="" xmlns:a16="http://schemas.microsoft.com/office/drawing/2014/main" val="1150039330"/>
                    </a:ext>
                  </a:extLst>
                </a:gridCol>
                <a:gridCol w="4141177">
                  <a:extLst>
                    <a:ext uri="{9D8B030D-6E8A-4147-A177-3AD203B41FA5}">
                      <a16:colId xmlns="" xmlns:a16="http://schemas.microsoft.com/office/drawing/2014/main" val="905450934"/>
                    </a:ext>
                  </a:extLst>
                </a:gridCol>
              </a:tblGrid>
              <a:tr h="709677">
                <a:tc>
                  <a:txBody>
                    <a:bodyPr/>
                    <a:lstStyle/>
                    <a:p>
                      <a:pPr algn="ctr"/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การส่งเสริมการใช้ยาอย่างสมเหตุผลในรพ./รพ.สต.</a:t>
                      </a:r>
                    </a:p>
                  </a:txBody>
                  <a:tcPr marL="68580" marR="6858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การจัดการการดื้อยาต้านจุลชีพ (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AMR) 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อย่าง</a:t>
                      </a:r>
                      <a:r>
                        <a:rPr lang="th-TH" sz="2000" dirty="0" err="1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บูรณา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 (</a:t>
                      </a:r>
                      <a:r>
                        <a:rPr lang="th-TH" sz="2000" dirty="0" err="1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รพท.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85698260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="" xmlns:a16="http://schemas.microsoft.com/office/drawing/2014/main" id="{9FC58EF3-619F-431B-8A99-44F12DBDC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44999496"/>
              </p:ext>
            </p:extLst>
          </p:nvPr>
        </p:nvGraphicFramePr>
        <p:xfrm>
          <a:off x="634619" y="5459104"/>
          <a:ext cx="840636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1590">
                  <a:extLst>
                    <a:ext uri="{9D8B030D-6E8A-4147-A177-3AD203B41FA5}">
                      <a16:colId xmlns="" xmlns:a16="http://schemas.microsoft.com/office/drawing/2014/main" val="1150039330"/>
                    </a:ext>
                  </a:extLst>
                </a:gridCol>
                <a:gridCol w="2101590">
                  <a:extLst>
                    <a:ext uri="{9D8B030D-6E8A-4147-A177-3AD203B41FA5}">
                      <a16:colId xmlns="" xmlns:a16="http://schemas.microsoft.com/office/drawing/2014/main" val="35520750"/>
                    </a:ext>
                  </a:extLst>
                </a:gridCol>
                <a:gridCol w="2101590">
                  <a:extLst>
                    <a:ext uri="{9D8B030D-6E8A-4147-A177-3AD203B41FA5}">
                      <a16:colId xmlns="" xmlns:a16="http://schemas.microsoft.com/office/drawing/2014/main" val="905450934"/>
                    </a:ext>
                  </a:extLst>
                </a:gridCol>
                <a:gridCol w="2101590">
                  <a:extLst>
                    <a:ext uri="{9D8B030D-6E8A-4147-A177-3AD203B41FA5}">
                      <a16:colId xmlns="" xmlns:a16="http://schemas.microsoft.com/office/drawing/2014/main" val="2588709083"/>
                    </a:ext>
                  </a:extLst>
                </a:gridCol>
              </a:tblGrid>
              <a:tr h="1222345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ไตร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มาส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1</a:t>
                      </a:r>
                    </a:p>
                    <a:p>
                      <a:pPr algn="l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RDU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ขั้นที่ 1 ร้อยละ 33.3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RDU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ขั้นที่ 2 ร้อยละ   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000" baseline="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th-TH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ไตรมาส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  <a:p>
                      <a:pPr algn="l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RDU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ขั้นที่ 1 ร้อยละ   50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RDU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ขั้นที่ 2 ร้อยละ    8.33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ไตรมาส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  <a:p>
                      <a:pPr algn="l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RDU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ขั้นที่ 1 ร้อยละ   66.67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RDU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ขั้นที่ 2 ร้อยละ   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16.67</a:t>
                      </a:r>
                      <a:endParaRPr lang="th-TH" sz="2000" baseline="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ไตรมาส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  <a:p>
                      <a:pPr algn="l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RDU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ขั้นที่ 1 ร้อยละ 83.3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RDU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ขั้นที่ 2 ร้อยละ    24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85698260"/>
                  </a:ext>
                </a:extLst>
              </a:tr>
            </a:tbl>
          </a:graphicData>
        </a:graphic>
      </p:graphicFrame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A2CF3868-BE39-488C-AE46-81B4A6D4041C}"/>
              </a:ext>
            </a:extLst>
          </p:cNvPr>
          <p:cNvSpPr/>
          <p:nvPr/>
        </p:nvSpPr>
        <p:spPr>
          <a:xfrm>
            <a:off x="6312788" y="136672"/>
            <a:ext cx="863964" cy="6487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…2…</a:t>
            </a:r>
            <a:endParaRPr lang="en-US" sz="16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Excellence</a:t>
            </a:r>
            <a:endParaRPr lang="th-TH" sz="16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6839D2CE-D3D9-4EAE-AB86-6FD5B836EEAE}"/>
              </a:ext>
            </a:extLst>
          </p:cNvPr>
          <p:cNvSpPr/>
          <p:nvPr/>
        </p:nvSpPr>
        <p:spPr>
          <a:xfrm>
            <a:off x="48377" y="1949651"/>
            <a:ext cx="504357" cy="6016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สถานการณ์</a:t>
            </a:r>
            <a:r>
              <a:rPr lang="en-US" sz="1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1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ข้อมูลพื้นฐาน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61D10DB0-538E-4292-9E18-3968FA568992}"/>
              </a:ext>
            </a:extLst>
          </p:cNvPr>
          <p:cNvSpPr/>
          <p:nvPr/>
        </p:nvSpPr>
        <p:spPr>
          <a:xfrm>
            <a:off x="20473" y="3398295"/>
            <a:ext cx="542498" cy="1963237"/>
          </a:xfrm>
          <a:prstGeom prst="rect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กิจกรรมหลัก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="" xmlns:a16="http://schemas.microsoft.com/office/drawing/2014/main" id="{56404727-B552-4CAD-A280-EADFB83EB0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19728149"/>
              </p:ext>
            </p:extLst>
          </p:nvPr>
        </p:nvGraphicFramePr>
        <p:xfrm>
          <a:off x="606670" y="3176952"/>
          <a:ext cx="853733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4269">
                  <a:extLst>
                    <a:ext uri="{9D8B030D-6E8A-4147-A177-3AD203B41FA5}">
                      <a16:colId xmlns="" xmlns:a16="http://schemas.microsoft.com/office/drawing/2014/main" val="1150039330"/>
                    </a:ext>
                  </a:extLst>
                </a:gridCol>
                <a:gridCol w="4273061">
                  <a:extLst>
                    <a:ext uri="{9D8B030D-6E8A-4147-A177-3AD203B41FA5}">
                      <a16:colId xmlns="" xmlns:a16="http://schemas.microsoft.com/office/drawing/2014/main" val="35520750"/>
                    </a:ext>
                  </a:extLst>
                </a:gridCol>
              </a:tblGrid>
              <a:tr h="2168771">
                <a:tc>
                  <a:txBody>
                    <a:bodyPr/>
                    <a:lstStyle/>
                    <a:p>
                      <a:pPr marL="457200" indent="-457200" algn="l">
                        <a:buNone/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ระดับจังหวัด </a:t>
                      </a:r>
                    </a:p>
                    <a:p>
                      <a:pPr marL="457200" indent="-457200" algn="l">
                        <a:buNone/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1.จัด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VDO Conference </a:t>
                      </a: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ชี้แจงผู้รับผิดชอบงาน</a:t>
                      </a:r>
                      <a:r>
                        <a:rPr lang="th-TH" sz="2000" b="1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RDU </a:t>
                      </a:r>
                      <a:r>
                        <a:rPr lang="th-TH" sz="2000" b="1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ทุกระดับ</a:t>
                      </a:r>
                    </a:p>
                    <a:p>
                      <a:pPr marL="457200" indent="-457200" algn="l">
                        <a:buNone/>
                      </a:pPr>
                      <a:r>
                        <a:rPr lang="th-TH" sz="2000" b="1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2.ประชุมคณะกรรมการ 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RDU </a:t>
                      </a:r>
                      <a:r>
                        <a:rPr lang="th-TH" sz="2000" b="1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จังหวัด</a:t>
                      </a:r>
                    </a:p>
                    <a:p>
                      <a:pPr marL="457200" indent="-457200" algn="l">
                        <a:buNone/>
                      </a:pPr>
                      <a:r>
                        <a:rPr lang="th-TH" sz="2000" b="1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3.กระตุ้น เร่งรัด ติดตามการดำเนินงานของพื้นที่ </a:t>
                      </a:r>
                      <a:endParaRPr lang="en-US" sz="2000" b="1" baseline="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457200" indent="-457200" algn="l">
                        <a:buNone/>
                      </a:pP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</a:t>
                      </a:r>
                      <a:r>
                        <a:rPr lang="th-TH" sz="2000" b="1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พัฒนาระบบสารสนเทศเพื่อติดตามการดำเนินงาน</a:t>
                      </a:r>
                      <a:endParaRPr lang="th-TH" sz="20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l">
                        <a:buNone/>
                      </a:pP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ระดับพื้นที่</a:t>
                      </a:r>
                    </a:p>
                    <a:p>
                      <a:pPr marL="457200" indent="-457200" algn="l">
                        <a:buNone/>
                      </a:pP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1.ให้</a:t>
                      </a:r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คณะกรรมการ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PTC  </a:t>
                      </a:r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อำเภอ นำเรื่อง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RDU </a:t>
                      </a:r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เข้าวาระทุกครั้ง </a:t>
                      </a:r>
                    </a:p>
                    <a:p>
                      <a:pPr marL="457200" indent="-457200" algn="l">
                        <a:buNone/>
                      </a:pPr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2.วางแผนการพัฒนางาน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RDU </a:t>
                      </a:r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โดยกำหนดทีมและผู้รับผิดชอบให้ชัดเจน</a:t>
                      </a:r>
                      <a:endParaRPr lang="en-US" sz="2000" baseline="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457200" indent="-457200" algn="l">
                        <a:buNone/>
                      </a:pP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</a:t>
                      </a:r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ติดตามการดำเนินงาน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RDU </a:t>
                      </a:r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ของรพ.สต. ในเขตรับผิดชอบ</a:t>
                      </a:r>
                    </a:p>
                    <a:p>
                      <a:pPr marL="457200" indent="-457200" algn="l">
                        <a:buNone/>
                      </a:pPr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4.รายงานผลการดำเนินการรายไตรมาส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5.วางระบบจัดการดื้อยาต้านจุลชีพ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AMR 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อย่าง</a:t>
                      </a:r>
                      <a:r>
                        <a:rPr lang="th-TH" sz="2000" dirty="0" err="1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บูรณา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 (เฉพาะ</a:t>
                      </a:r>
                      <a:r>
                        <a:rPr lang="th-TH" sz="2000" dirty="0" err="1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รพท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</a:t>
                      </a:r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6.จัดประชุมชี้แจงผู้รับผิดชอบงาน</a:t>
                      </a:r>
                      <a:r>
                        <a:rPr lang="th-TH" sz="2000" b="1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RDU </a:t>
                      </a:r>
                      <a:r>
                        <a:rPr lang="th-TH" sz="2000" b="1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ทุกระดับ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85698260"/>
                  </a:ext>
                </a:extLst>
              </a:tr>
            </a:tbl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61D10DB0-538E-4292-9E18-3968FA568992}"/>
              </a:ext>
            </a:extLst>
          </p:cNvPr>
          <p:cNvSpPr/>
          <p:nvPr/>
        </p:nvSpPr>
        <p:spPr>
          <a:xfrm>
            <a:off x="30708" y="5472750"/>
            <a:ext cx="562970" cy="1160063"/>
          </a:xfrm>
          <a:prstGeom prst="rect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ระดับความสำเร็จ</a:t>
            </a:r>
          </a:p>
        </p:txBody>
      </p:sp>
      <p:sp>
        <p:nvSpPr>
          <p:cNvPr id="19" name="สี่เหลี่ยมมุมมน 6">
            <a:extLst>
              <a:ext uri="{FF2B5EF4-FFF2-40B4-BE49-F238E27FC236}">
                <a16:creationId xmlns="" xmlns:a16="http://schemas.microsoft.com/office/drawing/2014/main" id="{F227DE31-B091-4932-8906-F222579DC0A1}"/>
              </a:ext>
            </a:extLst>
          </p:cNvPr>
          <p:cNvSpPr/>
          <p:nvPr/>
        </p:nvSpPr>
        <p:spPr>
          <a:xfrm>
            <a:off x="605618" y="1951933"/>
            <a:ext cx="8396121" cy="6016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 smtClean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รพ.ที่ใช้ยาอย่างสมเหตุผล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RDU </a:t>
            </a:r>
            <a:r>
              <a:rPr lang="th-TH" sz="2000" b="1" dirty="0" smtClean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ขั้นที่ 1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2000" b="1" dirty="0" smtClean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ร้อยละ 16.67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 RDU </a:t>
            </a:r>
            <a:r>
              <a:rPr lang="th-TH" sz="2000" b="1" dirty="0" smtClean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ขั้นที่ 2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2000" b="1" dirty="0" smtClean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ร้อยละ 0 , รพท. ระบบจัดการดื้อยาต้านจุลชีพยังทำไม่ครบทุกข้อ  </a:t>
            </a:r>
            <a:endParaRPr lang="th-TH" sz="2000" b="1" dirty="0">
              <a:solidFill>
                <a:schemeClr val="accent2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6839D2CE-D3D9-4EAE-AB86-6FD5B836EEAE}"/>
              </a:ext>
            </a:extLst>
          </p:cNvPr>
          <p:cNvSpPr/>
          <p:nvPr/>
        </p:nvSpPr>
        <p:spPr>
          <a:xfrm>
            <a:off x="30708" y="2620667"/>
            <a:ext cx="542498" cy="6957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ยุทธศาสตร์/</a:t>
            </a:r>
            <a:r>
              <a:rPr lang="en-US" sz="1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sz="1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2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มาตรการ</a:t>
            </a:r>
            <a:endParaRPr lang="th-TH" sz="12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6839D2CE-D3D9-4EAE-AB86-6FD5B836EEAE}"/>
              </a:ext>
            </a:extLst>
          </p:cNvPr>
          <p:cNvSpPr/>
          <p:nvPr/>
        </p:nvSpPr>
        <p:spPr>
          <a:xfrm>
            <a:off x="51031" y="1262044"/>
            <a:ext cx="504357" cy="6016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2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A2CF3868-BE39-488C-AE46-81B4A6D4041C}"/>
              </a:ext>
            </a:extLst>
          </p:cNvPr>
          <p:cNvSpPr/>
          <p:nvPr/>
        </p:nvSpPr>
        <p:spPr>
          <a:xfrm rot="568087">
            <a:off x="7380382" y="590130"/>
            <a:ext cx="991820" cy="3941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6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แผนงานที่</a:t>
            </a:r>
            <a:r>
              <a:rPr lang="en-US" sz="16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………</a:t>
            </a:r>
            <a:endParaRPr lang="th-TH" sz="16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1899" y="1562986"/>
            <a:ext cx="478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200" dirty="0"/>
              <a:t>ตัวชี้วัด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925" y="1350338"/>
            <a:ext cx="6431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200" dirty="0"/>
              <a:t>เป้าหมาย</a:t>
            </a:r>
            <a:r>
              <a:rPr lang="en-US" sz="1200" dirty="0"/>
              <a:t>/</a:t>
            </a:r>
            <a:endParaRPr lang="th-TH" sz="1200" dirty="0"/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175DBACA-A9ED-4B06-A8CB-1840A9875633}"/>
              </a:ext>
            </a:extLst>
          </p:cNvPr>
          <p:cNvSpPr/>
          <p:nvPr/>
        </p:nvSpPr>
        <p:spPr>
          <a:xfrm>
            <a:off x="0" y="136671"/>
            <a:ext cx="31763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b="1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หน่วยงานหลัก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endParaRPr lang="th-TH" sz="2000" b="1" dirty="0">
              <a:solidFill>
                <a:schemeClr val="accent5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000" b="1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หน่วยงานร่วม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endParaRPr lang="th-TH" sz="2000" b="1" dirty="0">
              <a:solidFill>
                <a:schemeClr val="accent5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9416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sosceles Triangle 11">
            <a:extLst>
              <a:ext uri="{FF2B5EF4-FFF2-40B4-BE49-F238E27FC236}">
                <a16:creationId xmlns="" xmlns:a16="http://schemas.microsoft.com/office/drawing/2014/main" id="{98177007-73D2-4EEA-A5BC-904FBD8E5947}"/>
              </a:ext>
            </a:extLst>
          </p:cNvPr>
          <p:cNvSpPr/>
          <p:nvPr/>
        </p:nvSpPr>
        <p:spPr>
          <a:xfrm>
            <a:off x="644857" y="270183"/>
            <a:ext cx="8332889" cy="917175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6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แผนงาน</a:t>
            </a:r>
            <a:r>
              <a:rPr lang="en-US" sz="1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</a:t>
            </a:r>
            <a:endParaRPr lang="en-US" sz="16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 </a:t>
            </a:r>
            <a:r>
              <a:rPr lang="th-TH" sz="24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ประเมินคุณธรรม ความโปร่งใส และบริหารความเสี่ยง</a:t>
            </a:r>
            <a:endParaRPr lang="th-TH" sz="24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" name="สี่เหลี่ยมมุมมน 6">
            <a:extLst>
              <a:ext uri="{FF2B5EF4-FFF2-40B4-BE49-F238E27FC236}">
                <a16:creationId xmlns="" xmlns:a16="http://schemas.microsoft.com/office/drawing/2014/main" id="{F227DE31-B091-4932-8906-F222579DC0A1}"/>
              </a:ext>
            </a:extLst>
          </p:cNvPr>
          <p:cNvSpPr/>
          <p:nvPr/>
        </p:nvSpPr>
        <p:spPr>
          <a:xfrm>
            <a:off x="614150" y="1280909"/>
            <a:ext cx="8396121" cy="6016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 smtClean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ร้อยละของการจัดซื้อร่วมของยา เวชภัณฑ์ที่ไม่ใช่ยา วัสดุวิทยาศาสตร์ และวัสดุทันตก</a:t>
            </a:r>
            <a:r>
              <a:rPr lang="th-TH" sz="2400" b="1" dirty="0" err="1" smtClean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รรม</a:t>
            </a:r>
            <a:r>
              <a:rPr lang="th-TH" sz="2400" b="1" dirty="0" smtClean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ร้อยละ20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2400" b="1" dirty="0">
              <a:solidFill>
                <a:schemeClr val="accent2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22" name="Table 21">
            <a:extLst>
              <a:ext uri="{FF2B5EF4-FFF2-40B4-BE49-F238E27FC236}">
                <a16:creationId xmlns="" xmlns:a16="http://schemas.microsoft.com/office/drawing/2014/main" id="{56404727-B552-4CAD-A280-EADFB83EB0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93661494"/>
              </p:ext>
            </p:extLst>
          </p:nvPr>
        </p:nvGraphicFramePr>
        <p:xfrm>
          <a:off x="614149" y="2620378"/>
          <a:ext cx="8424344" cy="709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4344">
                  <a:extLst>
                    <a:ext uri="{9D8B030D-6E8A-4147-A177-3AD203B41FA5}">
                      <a16:colId xmlns="" xmlns:a16="http://schemas.microsoft.com/office/drawing/2014/main" val="1150039330"/>
                    </a:ext>
                  </a:extLst>
                </a:gridCol>
              </a:tblGrid>
              <a:tr h="709677">
                <a:tc>
                  <a:txBody>
                    <a:bodyPr/>
                    <a:lstStyle/>
                    <a:p>
                      <a:pPr algn="ctr"/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มาตรการ  ควบคุม กำกับ การดำเนินงาน</a:t>
                      </a:r>
                    </a:p>
                  </a:txBody>
                  <a:tcPr marL="68580" marR="6858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85698260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="" xmlns:a16="http://schemas.microsoft.com/office/drawing/2014/main" id="{9FC58EF3-619F-431B-8A99-44F12DBDC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44999496"/>
              </p:ext>
            </p:extLst>
          </p:nvPr>
        </p:nvGraphicFramePr>
        <p:xfrm>
          <a:off x="634619" y="5459104"/>
          <a:ext cx="8406360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1590">
                  <a:extLst>
                    <a:ext uri="{9D8B030D-6E8A-4147-A177-3AD203B41FA5}">
                      <a16:colId xmlns="" xmlns:a16="http://schemas.microsoft.com/office/drawing/2014/main" val="1150039330"/>
                    </a:ext>
                  </a:extLst>
                </a:gridCol>
                <a:gridCol w="2101590">
                  <a:extLst>
                    <a:ext uri="{9D8B030D-6E8A-4147-A177-3AD203B41FA5}">
                      <a16:colId xmlns="" xmlns:a16="http://schemas.microsoft.com/office/drawing/2014/main" val="35520750"/>
                    </a:ext>
                  </a:extLst>
                </a:gridCol>
                <a:gridCol w="2101590">
                  <a:extLst>
                    <a:ext uri="{9D8B030D-6E8A-4147-A177-3AD203B41FA5}">
                      <a16:colId xmlns="" xmlns:a16="http://schemas.microsoft.com/office/drawing/2014/main" val="905450934"/>
                    </a:ext>
                  </a:extLst>
                </a:gridCol>
                <a:gridCol w="2101590">
                  <a:extLst>
                    <a:ext uri="{9D8B030D-6E8A-4147-A177-3AD203B41FA5}">
                      <a16:colId xmlns="" xmlns:a16="http://schemas.microsoft.com/office/drawing/2014/main" val="2588709083"/>
                    </a:ext>
                  </a:extLst>
                </a:gridCol>
              </a:tblGrid>
              <a:tr h="1222345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ไตร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มาส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1</a:t>
                      </a:r>
                    </a:p>
                    <a:p>
                      <a:pPr algn="l"/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ร้อยละ 15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baseline="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th-TH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ไตรมาส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  <a:p>
                      <a:pPr algn="l"/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 15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ไตรมาส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  <a:p>
                      <a:pPr algn="l"/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 20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ไตรมาส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  <a:p>
                      <a:pPr algn="l"/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 20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85698260"/>
                  </a:ext>
                </a:extLst>
              </a:tr>
            </a:tbl>
          </a:graphicData>
        </a:graphic>
      </p:graphicFrame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A2CF3868-BE39-488C-AE46-81B4A6D4041C}"/>
              </a:ext>
            </a:extLst>
          </p:cNvPr>
          <p:cNvSpPr/>
          <p:nvPr/>
        </p:nvSpPr>
        <p:spPr>
          <a:xfrm>
            <a:off x="6312788" y="136672"/>
            <a:ext cx="863964" cy="6487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…4…</a:t>
            </a:r>
            <a:endParaRPr lang="en-US" sz="16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Excellence</a:t>
            </a:r>
            <a:endParaRPr lang="th-TH" sz="16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6839D2CE-D3D9-4EAE-AB86-6FD5B836EEAE}"/>
              </a:ext>
            </a:extLst>
          </p:cNvPr>
          <p:cNvSpPr/>
          <p:nvPr/>
        </p:nvSpPr>
        <p:spPr>
          <a:xfrm>
            <a:off x="48377" y="1949651"/>
            <a:ext cx="504357" cy="6016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สถานการณ์</a:t>
            </a:r>
            <a:r>
              <a:rPr lang="en-US" sz="1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1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ข้อมูลพื้นฐาน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61D10DB0-538E-4292-9E18-3968FA568992}"/>
              </a:ext>
            </a:extLst>
          </p:cNvPr>
          <p:cNvSpPr/>
          <p:nvPr/>
        </p:nvSpPr>
        <p:spPr>
          <a:xfrm>
            <a:off x="20473" y="3398295"/>
            <a:ext cx="542498" cy="1963237"/>
          </a:xfrm>
          <a:prstGeom prst="rect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กิจกรรมหลัก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="" xmlns:a16="http://schemas.microsoft.com/office/drawing/2014/main" id="{56404727-B552-4CAD-A280-EADFB83EB0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19728149"/>
              </p:ext>
            </p:extLst>
          </p:nvPr>
        </p:nvGraphicFramePr>
        <p:xfrm>
          <a:off x="622943" y="3175556"/>
          <a:ext cx="8380381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7996">
                  <a:extLst>
                    <a:ext uri="{9D8B030D-6E8A-4147-A177-3AD203B41FA5}">
                      <a16:colId xmlns="" xmlns:a16="http://schemas.microsoft.com/office/drawing/2014/main" val="1150039330"/>
                    </a:ext>
                  </a:extLst>
                </a:gridCol>
                <a:gridCol w="4132385">
                  <a:extLst>
                    <a:ext uri="{9D8B030D-6E8A-4147-A177-3AD203B41FA5}">
                      <a16:colId xmlns="" xmlns:a16="http://schemas.microsoft.com/office/drawing/2014/main" val="35520750"/>
                    </a:ext>
                  </a:extLst>
                </a:gridCol>
              </a:tblGrid>
              <a:tr h="1992571">
                <a:tc>
                  <a:txBody>
                    <a:bodyPr/>
                    <a:lstStyle/>
                    <a:p>
                      <a:pPr marL="457200" indent="-457200" algn="l">
                        <a:buNone/>
                      </a:pP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ระดับจังหวัด</a:t>
                      </a:r>
                    </a:p>
                    <a:p>
                      <a:pPr marL="457200" indent="-457200" algn="l">
                        <a:buNone/>
                      </a:pP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1.กำกับ ติดตามผลการจัดซื้อร่วมของโรงพยาบาล รายเดือน </a:t>
                      </a:r>
                      <a:endParaRPr lang="th-TH" sz="2000" baseline="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457200" indent="-457200" algn="l">
                        <a:buNone/>
                      </a:pPr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2.รายงานผลการดำเนินการ  </a:t>
                      </a:r>
                      <a:endParaRPr lang="en-US" sz="2000" baseline="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457200" indent="-457200" algn="l">
                        <a:buNone/>
                      </a:pPr>
                      <a:endParaRPr lang="th-TH" sz="2000" baseline="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457200" indent="-457200" algn="l">
                        <a:buNone/>
                      </a:pPr>
                      <a:endParaRPr lang="th-TH" sz="2000" baseline="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457200" indent="-457200" algn="ctr">
                        <a:buAutoNum type="arabicPeriod"/>
                      </a:pPr>
                      <a:endParaRPr lang="th-TH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l">
                        <a:buNone/>
                      </a:pP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ระดับพื้นที่</a:t>
                      </a:r>
                    </a:p>
                    <a:p>
                      <a:pPr marL="457200" indent="-457200" algn="l">
                        <a:buNone/>
                      </a:pP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1.ทำแผนจัดซื้อยาและเวชภัณฑ์ให้สอดคล้องกับ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Planfin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เสนอ</a:t>
                      </a:r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baseline="0" dirty="0" err="1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สสจ.</a:t>
                      </a:r>
                      <a:endParaRPr lang="th-TH" sz="2000" baseline="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457200" indent="-457200" algn="l">
                        <a:buNone/>
                      </a:pPr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2.จัดซื้อตามแผน </a:t>
                      </a:r>
                      <a:endParaRPr lang="en-US" sz="2000" baseline="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457200" indent="-457200" algn="l">
                        <a:buNone/>
                      </a:pP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</a:t>
                      </a:r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รายงานการจัดซื้อ  รายเดือน ต่อ</a:t>
                      </a:r>
                      <a:r>
                        <a:rPr lang="th-TH" sz="2000" baseline="0" dirty="0" err="1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สสจ.</a:t>
                      </a:r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ตามแบบฟอร์มที่กำหนด </a:t>
                      </a:r>
                      <a:endParaRPr lang="en-US" sz="2000" baseline="0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457200" indent="-457200" algn="l">
                        <a:buNone/>
                      </a:pP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</a:t>
                      </a:r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รายงานการจัดซื้อต่อกองบริหารการสาธารณสุข รายไตรมาส</a:t>
                      </a:r>
                    </a:p>
                  </a:txBody>
                  <a:tcPr marL="68580" marR="6858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85698260"/>
                  </a:ext>
                </a:extLst>
              </a:tr>
            </a:tbl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61D10DB0-538E-4292-9E18-3968FA568992}"/>
              </a:ext>
            </a:extLst>
          </p:cNvPr>
          <p:cNvSpPr/>
          <p:nvPr/>
        </p:nvSpPr>
        <p:spPr>
          <a:xfrm>
            <a:off x="30708" y="5472750"/>
            <a:ext cx="562970" cy="1160063"/>
          </a:xfrm>
          <a:prstGeom prst="rect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ระดับความสำเร็จ</a:t>
            </a:r>
          </a:p>
        </p:txBody>
      </p:sp>
      <p:sp>
        <p:nvSpPr>
          <p:cNvPr id="19" name="สี่เหลี่ยมมุมมน 6">
            <a:extLst>
              <a:ext uri="{FF2B5EF4-FFF2-40B4-BE49-F238E27FC236}">
                <a16:creationId xmlns="" xmlns:a16="http://schemas.microsoft.com/office/drawing/2014/main" id="{F227DE31-B091-4932-8906-F222579DC0A1}"/>
              </a:ext>
            </a:extLst>
          </p:cNvPr>
          <p:cNvSpPr/>
          <p:nvPr/>
        </p:nvSpPr>
        <p:spPr>
          <a:xfrm>
            <a:off x="605618" y="1951933"/>
            <a:ext cx="8396121" cy="6016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 smtClean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ร้อยละของการจัดซื้อร่วมของยา เวชภัณฑ์ที่ไม่ใช่ยา วัสดุวิทยาศาสตร์ และวัสดุทันตก</a:t>
            </a:r>
            <a:r>
              <a:rPr lang="th-TH" sz="2400" b="1" dirty="0" err="1" smtClean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รรม</a:t>
            </a:r>
            <a:r>
              <a:rPr lang="th-TH" sz="2400" b="1" dirty="0" smtClean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ร้อยละ 35.80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2400" b="1" dirty="0">
              <a:solidFill>
                <a:schemeClr val="accent2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6839D2CE-D3D9-4EAE-AB86-6FD5B836EEAE}"/>
              </a:ext>
            </a:extLst>
          </p:cNvPr>
          <p:cNvSpPr/>
          <p:nvPr/>
        </p:nvSpPr>
        <p:spPr>
          <a:xfrm>
            <a:off x="30708" y="2620667"/>
            <a:ext cx="542498" cy="6957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ยุทธศาสตร์/</a:t>
            </a:r>
            <a:r>
              <a:rPr lang="en-US" sz="1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sz="1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2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มาตรการ</a:t>
            </a:r>
            <a:endParaRPr lang="th-TH" sz="12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6839D2CE-D3D9-4EAE-AB86-6FD5B836EEAE}"/>
              </a:ext>
            </a:extLst>
          </p:cNvPr>
          <p:cNvSpPr/>
          <p:nvPr/>
        </p:nvSpPr>
        <p:spPr>
          <a:xfrm>
            <a:off x="51031" y="1262044"/>
            <a:ext cx="504357" cy="6016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2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A2CF3868-BE39-488C-AE46-81B4A6D4041C}"/>
              </a:ext>
            </a:extLst>
          </p:cNvPr>
          <p:cNvSpPr/>
          <p:nvPr/>
        </p:nvSpPr>
        <p:spPr>
          <a:xfrm rot="568087">
            <a:off x="7380382" y="590130"/>
            <a:ext cx="991820" cy="3941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6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แผนงานที่</a:t>
            </a:r>
            <a:r>
              <a:rPr lang="en-US" sz="16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………</a:t>
            </a:r>
            <a:endParaRPr lang="th-TH" sz="16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1899" y="1562986"/>
            <a:ext cx="478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200" dirty="0"/>
              <a:t>ตัวชี้วัด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925" y="1350338"/>
            <a:ext cx="6431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200" dirty="0"/>
              <a:t>เป้าหมาย</a:t>
            </a:r>
            <a:r>
              <a:rPr lang="en-US" sz="1200" dirty="0"/>
              <a:t>/</a:t>
            </a:r>
            <a:endParaRPr lang="th-TH" sz="1200" dirty="0"/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175DBACA-A9ED-4B06-A8CB-1840A9875633}"/>
              </a:ext>
            </a:extLst>
          </p:cNvPr>
          <p:cNvSpPr/>
          <p:nvPr/>
        </p:nvSpPr>
        <p:spPr>
          <a:xfrm>
            <a:off x="0" y="136671"/>
            <a:ext cx="31763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b="1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หน่วยงานหลัก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endParaRPr lang="th-TH" sz="2000" b="1" dirty="0">
              <a:solidFill>
                <a:schemeClr val="accent5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000" b="1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หน่วยงานร่วม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endParaRPr lang="th-TH" sz="2000" b="1" dirty="0">
              <a:solidFill>
                <a:schemeClr val="accent5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9416413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1769</Words>
  <Application>Microsoft Office PowerPoint</Application>
  <PresentationFormat>On-screen Show (4:3)</PresentationFormat>
  <Paragraphs>1005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ชุดรูปแบบของ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User</dc:creator>
  <cp:lastModifiedBy>ICTKPO</cp:lastModifiedBy>
  <cp:revision>5</cp:revision>
  <dcterms:created xsi:type="dcterms:W3CDTF">2017-11-14T10:28:46Z</dcterms:created>
  <dcterms:modified xsi:type="dcterms:W3CDTF">2017-11-17T02:55:21Z</dcterms:modified>
</cp:coreProperties>
</file>