
<file path=[Content_Types].xml><?xml version="1.0" encoding="utf-8"?>
<Types xmlns="http://schemas.openxmlformats.org/package/2006/content-types">
  <Default Extension="png" ContentType="image/png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32" r:id="rId2"/>
    <p:sldMasterId id="2147483744" r:id="rId3"/>
    <p:sldMasterId id="2147483836" r:id="rId4"/>
  </p:sldMasterIdLst>
  <p:notesMasterIdLst>
    <p:notesMasterId r:id="rId8"/>
  </p:notesMasterIdLst>
  <p:sldIdLst>
    <p:sldId id="315" r:id="rId5"/>
    <p:sldId id="316" r:id="rId6"/>
    <p:sldId id="317" r:id="rId7"/>
  </p:sldIdLst>
  <p:sldSz cx="9145588" cy="6858000"/>
  <p:notesSz cx="6815138" cy="994568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CC00FF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ลักษณะ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ลักษณะสีปานกลาง 3 - เน้น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ลักษณะสีอ่อน 2 - เน้น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1" autoAdjust="0"/>
    <p:restoredTop sz="95737" autoAdjust="0"/>
  </p:normalViewPr>
  <p:slideViewPr>
    <p:cSldViewPr>
      <p:cViewPr>
        <p:scale>
          <a:sx n="70" d="100"/>
          <a:sy n="70" d="100"/>
        </p:scale>
        <p:origin x="-1386" y="-108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04582-A0A9-4D6A-B8E6-9B45AFD13BDD}" type="datetimeFigureOut">
              <a:rPr lang="th-TH" smtClean="0"/>
              <a:pPr/>
              <a:t>17/11/60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1514" y="4724202"/>
            <a:ext cx="545211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53226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60335" y="9446678"/>
            <a:ext cx="2953226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5BD4D-FDBA-4F1A-A171-8F5532DB144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37697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ยึด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2338" y="746125"/>
            <a:ext cx="4972050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ตัวยึด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altLang="th-TH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196" name="ตัวยึด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BE4416E9-9760-494D-8A6D-A8E0D4A7909B}" type="slidenum">
              <a:rPr lang="th-TH" altLang="th-TH" sz="1200">
                <a:solidFill>
                  <a:srgbClr val="000000"/>
                </a:solidFill>
              </a:rPr>
              <a:pPr/>
              <a:t>1</a:t>
            </a:fld>
            <a:endParaRPr lang="th-TH" altLang="th-TH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2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3544" indent="-285979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914" indent="-228783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1480" indent="-228783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9046" indent="-228783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6612" indent="-22878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4177" indent="-22878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31743" indent="-22878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9309" indent="-22878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ABBBE1FA-27D0-41F5-BAA3-503260484A18}" type="slidenum">
              <a:rPr lang="en-US" sz="1200">
                <a:solidFill>
                  <a:prstClr val="black"/>
                </a:solidFill>
              </a:rPr>
              <a:pPr eaLnBrk="1" hangingPunct="1"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291" name="Text Box 1"/>
          <p:cNvSpPr txBox="1">
            <a:spLocks noChangeArrowheads="1"/>
          </p:cNvSpPr>
          <p:nvPr/>
        </p:nvSpPr>
        <p:spPr bwMode="auto">
          <a:xfrm>
            <a:off x="3862124" y="9448483"/>
            <a:ext cx="2945068" cy="48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5842" tIns="47743" rIns="95842" bIns="47743" anchor="b"/>
          <a:lstStyle>
            <a:lvl1pPr eaLnBrk="0" hangingPunct="0"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1238" algn="l"/>
                <a:tab pos="3995738" algn="l"/>
                <a:tab pos="4440238" algn="l"/>
                <a:tab pos="4884738" algn="l"/>
                <a:tab pos="5329238" algn="l"/>
                <a:tab pos="5773738" algn="l"/>
                <a:tab pos="6218238" algn="l"/>
                <a:tab pos="6661150" algn="l"/>
                <a:tab pos="7105650" algn="l"/>
                <a:tab pos="7550150" algn="l"/>
                <a:tab pos="7994650" algn="l"/>
                <a:tab pos="8439150" algn="l"/>
                <a:tab pos="8883650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1238" algn="l"/>
                <a:tab pos="3995738" algn="l"/>
                <a:tab pos="4440238" algn="l"/>
                <a:tab pos="4884738" algn="l"/>
                <a:tab pos="5329238" algn="l"/>
                <a:tab pos="5773738" algn="l"/>
                <a:tab pos="6218238" algn="l"/>
                <a:tab pos="6661150" algn="l"/>
                <a:tab pos="7105650" algn="l"/>
                <a:tab pos="7550150" algn="l"/>
                <a:tab pos="7994650" algn="l"/>
                <a:tab pos="8439150" algn="l"/>
                <a:tab pos="8883650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1238" algn="l"/>
                <a:tab pos="3995738" algn="l"/>
                <a:tab pos="4440238" algn="l"/>
                <a:tab pos="4884738" algn="l"/>
                <a:tab pos="5329238" algn="l"/>
                <a:tab pos="5773738" algn="l"/>
                <a:tab pos="6218238" algn="l"/>
                <a:tab pos="6661150" algn="l"/>
                <a:tab pos="7105650" algn="l"/>
                <a:tab pos="7550150" algn="l"/>
                <a:tab pos="7994650" algn="l"/>
                <a:tab pos="8439150" algn="l"/>
                <a:tab pos="8883650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1238" algn="l"/>
                <a:tab pos="3995738" algn="l"/>
                <a:tab pos="4440238" algn="l"/>
                <a:tab pos="4884738" algn="l"/>
                <a:tab pos="5329238" algn="l"/>
                <a:tab pos="5773738" algn="l"/>
                <a:tab pos="6218238" algn="l"/>
                <a:tab pos="6661150" algn="l"/>
                <a:tab pos="7105650" algn="l"/>
                <a:tab pos="7550150" algn="l"/>
                <a:tab pos="7994650" algn="l"/>
                <a:tab pos="8439150" algn="l"/>
                <a:tab pos="8883650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1238" algn="l"/>
                <a:tab pos="3995738" algn="l"/>
                <a:tab pos="4440238" algn="l"/>
                <a:tab pos="4884738" algn="l"/>
                <a:tab pos="5329238" algn="l"/>
                <a:tab pos="5773738" algn="l"/>
                <a:tab pos="6218238" algn="l"/>
                <a:tab pos="6661150" algn="l"/>
                <a:tab pos="7105650" algn="l"/>
                <a:tab pos="7550150" algn="l"/>
                <a:tab pos="7994650" algn="l"/>
                <a:tab pos="8439150" algn="l"/>
                <a:tab pos="8883650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1238" algn="l"/>
                <a:tab pos="3995738" algn="l"/>
                <a:tab pos="4440238" algn="l"/>
                <a:tab pos="4884738" algn="l"/>
                <a:tab pos="5329238" algn="l"/>
                <a:tab pos="5773738" algn="l"/>
                <a:tab pos="6218238" algn="l"/>
                <a:tab pos="6661150" algn="l"/>
                <a:tab pos="7105650" algn="l"/>
                <a:tab pos="7550150" algn="l"/>
                <a:tab pos="7994650" algn="l"/>
                <a:tab pos="8439150" algn="l"/>
                <a:tab pos="8883650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1238" algn="l"/>
                <a:tab pos="3995738" algn="l"/>
                <a:tab pos="4440238" algn="l"/>
                <a:tab pos="4884738" algn="l"/>
                <a:tab pos="5329238" algn="l"/>
                <a:tab pos="5773738" algn="l"/>
                <a:tab pos="6218238" algn="l"/>
                <a:tab pos="6661150" algn="l"/>
                <a:tab pos="7105650" algn="l"/>
                <a:tab pos="7550150" algn="l"/>
                <a:tab pos="7994650" algn="l"/>
                <a:tab pos="8439150" algn="l"/>
                <a:tab pos="8883650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1238" algn="l"/>
                <a:tab pos="3995738" algn="l"/>
                <a:tab pos="4440238" algn="l"/>
                <a:tab pos="4884738" algn="l"/>
                <a:tab pos="5329238" algn="l"/>
                <a:tab pos="5773738" algn="l"/>
                <a:tab pos="6218238" algn="l"/>
                <a:tab pos="6661150" algn="l"/>
                <a:tab pos="7105650" algn="l"/>
                <a:tab pos="7550150" algn="l"/>
                <a:tab pos="7994650" algn="l"/>
                <a:tab pos="8439150" algn="l"/>
                <a:tab pos="8883650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1238" algn="l"/>
                <a:tab pos="3995738" algn="l"/>
                <a:tab pos="4440238" algn="l"/>
                <a:tab pos="4884738" algn="l"/>
                <a:tab pos="5329238" algn="l"/>
                <a:tab pos="5773738" algn="l"/>
                <a:tab pos="6218238" algn="l"/>
                <a:tab pos="6661150" algn="l"/>
                <a:tab pos="7105650" algn="l"/>
                <a:tab pos="7550150" algn="l"/>
                <a:tab pos="7994650" algn="l"/>
                <a:tab pos="8439150" algn="l"/>
                <a:tab pos="8883650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057347ED-0BDD-4A8A-8670-6F7E39DFB943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292" name="Text Box 2"/>
          <p:cNvSpPr txBox="1">
            <a:spLocks noChangeArrowheads="1"/>
          </p:cNvSpPr>
          <p:nvPr/>
        </p:nvSpPr>
        <p:spPr bwMode="auto">
          <a:xfrm>
            <a:off x="3862124" y="9448483"/>
            <a:ext cx="2948247" cy="492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5842" tIns="47743" rIns="95842" bIns="47743" anchor="b"/>
          <a:lstStyle>
            <a:lvl1pPr eaLnBrk="0" hangingPunct="0"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1238" algn="l"/>
                <a:tab pos="3995738" algn="l"/>
                <a:tab pos="4440238" algn="l"/>
                <a:tab pos="4884738" algn="l"/>
                <a:tab pos="5329238" algn="l"/>
                <a:tab pos="5773738" algn="l"/>
                <a:tab pos="6218238" algn="l"/>
                <a:tab pos="6661150" algn="l"/>
                <a:tab pos="7105650" algn="l"/>
                <a:tab pos="7550150" algn="l"/>
                <a:tab pos="7994650" algn="l"/>
                <a:tab pos="8439150" algn="l"/>
                <a:tab pos="8883650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1238" algn="l"/>
                <a:tab pos="3995738" algn="l"/>
                <a:tab pos="4440238" algn="l"/>
                <a:tab pos="4884738" algn="l"/>
                <a:tab pos="5329238" algn="l"/>
                <a:tab pos="5773738" algn="l"/>
                <a:tab pos="6218238" algn="l"/>
                <a:tab pos="6661150" algn="l"/>
                <a:tab pos="7105650" algn="l"/>
                <a:tab pos="7550150" algn="l"/>
                <a:tab pos="7994650" algn="l"/>
                <a:tab pos="8439150" algn="l"/>
                <a:tab pos="8883650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1238" algn="l"/>
                <a:tab pos="3995738" algn="l"/>
                <a:tab pos="4440238" algn="l"/>
                <a:tab pos="4884738" algn="l"/>
                <a:tab pos="5329238" algn="l"/>
                <a:tab pos="5773738" algn="l"/>
                <a:tab pos="6218238" algn="l"/>
                <a:tab pos="6661150" algn="l"/>
                <a:tab pos="7105650" algn="l"/>
                <a:tab pos="7550150" algn="l"/>
                <a:tab pos="7994650" algn="l"/>
                <a:tab pos="8439150" algn="l"/>
                <a:tab pos="8883650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1238" algn="l"/>
                <a:tab pos="3995738" algn="l"/>
                <a:tab pos="4440238" algn="l"/>
                <a:tab pos="4884738" algn="l"/>
                <a:tab pos="5329238" algn="l"/>
                <a:tab pos="5773738" algn="l"/>
                <a:tab pos="6218238" algn="l"/>
                <a:tab pos="6661150" algn="l"/>
                <a:tab pos="7105650" algn="l"/>
                <a:tab pos="7550150" algn="l"/>
                <a:tab pos="7994650" algn="l"/>
                <a:tab pos="8439150" algn="l"/>
                <a:tab pos="8883650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1238" algn="l"/>
                <a:tab pos="3995738" algn="l"/>
                <a:tab pos="4440238" algn="l"/>
                <a:tab pos="4884738" algn="l"/>
                <a:tab pos="5329238" algn="l"/>
                <a:tab pos="5773738" algn="l"/>
                <a:tab pos="6218238" algn="l"/>
                <a:tab pos="6661150" algn="l"/>
                <a:tab pos="7105650" algn="l"/>
                <a:tab pos="7550150" algn="l"/>
                <a:tab pos="7994650" algn="l"/>
                <a:tab pos="8439150" algn="l"/>
                <a:tab pos="8883650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1238" algn="l"/>
                <a:tab pos="3995738" algn="l"/>
                <a:tab pos="4440238" algn="l"/>
                <a:tab pos="4884738" algn="l"/>
                <a:tab pos="5329238" algn="l"/>
                <a:tab pos="5773738" algn="l"/>
                <a:tab pos="6218238" algn="l"/>
                <a:tab pos="6661150" algn="l"/>
                <a:tab pos="7105650" algn="l"/>
                <a:tab pos="7550150" algn="l"/>
                <a:tab pos="7994650" algn="l"/>
                <a:tab pos="8439150" algn="l"/>
                <a:tab pos="8883650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1238" algn="l"/>
                <a:tab pos="3995738" algn="l"/>
                <a:tab pos="4440238" algn="l"/>
                <a:tab pos="4884738" algn="l"/>
                <a:tab pos="5329238" algn="l"/>
                <a:tab pos="5773738" algn="l"/>
                <a:tab pos="6218238" algn="l"/>
                <a:tab pos="6661150" algn="l"/>
                <a:tab pos="7105650" algn="l"/>
                <a:tab pos="7550150" algn="l"/>
                <a:tab pos="7994650" algn="l"/>
                <a:tab pos="8439150" algn="l"/>
                <a:tab pos="8883650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1238" algn="l"/>
                <a:tab pos="3995738" algn="l"/>
                <a:tab pos="4440238" algn="l"/>
                <a:tab pos="4884738" algn="l"/>
                <a:tab pos="5329238" algn="l"/>
                <a:tab pos="5773738" algn="l"/>
                <a:tab pos="6218238" algn="l"/>
                <a:tab pos="6661150" algn="l"/>
                <a:tab pos="7105650" algn="l"/>
                <a:tab pos="7550150" algn="l"/>
                <a:tab pos="7994650" algn="l"/>
                <a:tab pos="8439150" algn="l"/>
                <a:tab pos="8883650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1238" algn="l"/>
                <a:tab pos="3995738" algn="l"/>
                <a:tab pos="4440238" algn="l"/>
                <a:tab pos="4884738" algn="l"/>
                <a:tab pos="5329238" algn="l"/>
                <a:tab pos="5773738" algn="l"/>
                <a:tab pos="6218238" algn="l"/>
                <a:tab pos="6661150" algn="l"/>
                <a:tab pos="7105650" algn="l"/>
                <a:tab pos="7550150" algn="l"/>
                <a:tab pos="7994650" algn="l"/>
                <a:tab pos="8439150" algn="l"/>
                <a:tab pos="8883650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8601A38F-57E9-4B52-BA60-1AC109066791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293" name="Text Box 3"/>
          <p:cNvSpPr txBox="1">
            <a:spLocks noChangeArrowheads="1"/>
          </p:cNvSpPr>
          <p:nvPr/>
        </p:nvSpPr>
        <p:spPr bwMode="auto">
          <a:xfrm>
            <a:off x="3862123" y="9448483"/>
            <a:ext cx="2949836" cy="494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5842" tIns="47743" rIns="95842" bIns="47743" anchor="b"/>
          <a:lstStyle>
            <a:lvl1pPr eaLnBrk="0" hangingPunct="0"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1238" algn="l"/>
                <a:tab pos="3995738" algn="l"/>
                <a:tab pos="4440238" algn="l"/>
                <a:tab pos="4884738" algn="l"/>
                <a:tab pos="5329238" algn="l"/>
                <a:tab pos="5773738" algn="l"/>
                <a:tab pos="6218238" algn="l"/>
                <a:tab pos="6661150" algn="l"/>
                <a:tab pos="7105650" algn="l"/>
                <a:tab pos="7550150" algn="l"/>
                <a:tab pos="7994650" algn="l"/>
                <a:tab pos="8439150" algn="l"/>
                <a:tab pos="8883650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1238" algn="l"/>
                <a:tab pos="3995738" algn="l"/>
                <a:tab pos="4440238" algn="l"/>
                <a:tab pos="4884738" algn="l"/>
                <a:tab pos="5329238" algn="l"/>
                <a:tab pos="5773738" algn="l"/>
                <a:tab pos="6218238" algn="l"/>
                <a:tab pos="6661150" algn="l"/>
                <a:tab pos="7105650" algn="l"/>
                <a:tab pos="7550150" algn="l"/>
                <a:tab pos="7994650" algn="l"/>
                <a:tab pos="8439150" algn="l"/>
                <a:tab pos="8883650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1238" algn="l"/>
                <a:tab pos="3995738" algn="l"/>
                <a:tab pos="4440238" algn="l"/>
                <a:tab pos="4884738" algn="l"/>
                <a:tab pos="5329238" algn="l"/>
                <a:tab pos="5773738" algn="l"/>
                <a:tab pos="6218238" algn="l"/>
                <a:tab pos="6661150" algn="l"/>
                <a:tab pos="7105650" algn="l"/>
                <a:tab pos="7550150" algn="l"/>
                <a:tab pos="7994650" algn="l"/>
                <a:tab pos="8439150" algn="l"/>
                <a:tab pos="8883650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1238" algn="l"/>
                <a:tab pos="3995738" algn="l"/>
                <a:tab pos="4440238" algn="l"/>
                <a:tab pos="4884738" algn="l"/>
                <a:tab pos="5329238" algn="l"/>
                <a:tab pos="5773738" algn="l"/>
                <a:tab pos="6218238" algn="l"/>
                <a:tab pos="6661150" algn="l"/>
                <a:tab pos="7105650" algn="l"/>
                <a:tab pos="7550150" algn="l"/>
                <a:tab pos="7994650" algn="l"/>
                <a:tab pos="8439150" algn="l"/>
                <a:tab pos="8883650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1238" algn="l"/>
                <a:tab pos="3995738" algn="l"/>
                <a:tab pos="4440238" algn="l"/>
                <a:tab pos="4884738" algn="l"/>
                <a:tab pos="5329238" algn="l"/>
                <a:tab pos="5773738" algn="l"/>
                <a:tab pos="6218238" algn="l"/>
                <a:tab pos="6661150" algn="l"/>
                <a:tab pos="7105650" algn="l"/>
                <a:tab pos="7550150" algn="l"/>
                <a:tab pos="7994650" algn="l"/>
                <a:tab pos="8439150" algn="l"/>
                <a:tab pos="8883650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1238" algn="l"/>
                <a:tab pos="3995738" algn="l"/>
                <a:tab pos="4440238" algn="l"/>
                <a:tab pos="4884738" algn="l"/>
                <a:tab pos="5329238" algn="l"/>
                <a:tab pos="5773738" algn="l"/>
                <a:tab pos="6218238" algn="l"/>
                <a:tab pos="6661150" algn="l"/>
                <a:tab pos="7105650" algn="l"/>
                <a:tab pos="7550150" algn="l"/>
                <a:tab pos="7994650" algn="l"/>
                <a:tab pos="8439150" algn="l"/>
                <a:tab pos="8883650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1238" algn="l"/>
                <a:tab pos="3995738" algn="l"/>
                <a:tab pos="4440238" algn="l"/>
                <a:tab pos="4884738" algn="l"/>
                <a:tab pos="5329238" algn="l"/>
                <a:tab pos="5773738" algn="l"/>
                <a:tab pos="6218238" algn="l"/>
                <a:tab pos="6661150" algn="l"/>
                <a:tab pos="7105650" algn="l"/>
                <a:tab pos="7550150" algn="l"/>
                <a:tab pos="7994650" algn="l"/>
                <a:tab pos="8439150" algn="l"/>
                <a:tab pos="8883650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1238" algn="l"/>
                <a:tab pos="3995738" algn="l"/>
                <a:tab pos="4440238" algn="l"/>
                <a:tab pos="4884738" algn="l"/>
                <a:tab pos="5329238" algn="l"/>
                <a:tab pos="5773738" algn="l"/>
                <a:tab pos="6218238" algn="l"/>
                <a:tab pos="6661150" algn="l"/>
                <a:tab pos="7105650" algn="l"/>
                <a:tab pos="7550150" algn="l"/>
                <a:tab pos="7994650" algn="l"/>
                <a:tab pos="8439150" algn="l"/>
                <a:tab pos="8883650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1325" algn="l"/>
                <a:tab pos="885825" algn="l"/>
                <a:tab pos="1330325" algn="l"/>
                <a:tab pos="1774825" algn="l"/>
                <a:tab pos="2219325" algn="l"/>
                <a:tab pos="2663825" algn="l"/>
                <a:tab pos="3108325" algn="l"/>
                <a:tab pos="3551238" algn="l"/>
                <a:tab pos="3995738" algn="l"/>
                <a:tab pos="4440238" algn="l"/>
                <a:tab pos="4884738" algn="l"/>
                <a:tab pos="5329238" algn="l"/>
                <a:tab pos="5773738" algn="l"/>
                <a:tab pos="6218238" algn="l"/>
                <a:tab pos="6661150" algn="l"/>
                <a:tab pos="7105650" algn="l"/>
                <a:tab pos="7550150" algn="l"/>
                <a:tab pos="7994650" algn="l"/>
                <a:tab pos="8439150" algn="l"/>
                <a:tab pos="8883650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B697AFC1-E41E-4513-BE65-6DD4F0791209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294" name="Rectangle 4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0750" y="744538"/>
            <a:ext cx="4976813" cy="37322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1833" y="4724242"/>
            <a:ext cx="5451475" cy="4476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ts val="450"/>
              </a:spcBef>
              <a:tabLst>
                <a:tab pos="0" algn="l"/>
                <a:tab pos="441678" algn="l"/>
                <a:tab pos="886534" algn="l"/>
                <a:tab pos="1331389" algn="l"/>
                <a:tab pos="1776245" algn="l"/>
                <a:tab pos="2221100" algn="l"/>
                <a:tab pos="2665956" algn="l"/>
                <a:tab pos="3110812" algn="l"/>
                <a:tab pos="3554079" algn="l"/>
                <a:tab pos="3998935" algn="l"/>
                <a:tab pos="4443790" algn="l"/>
                <a:tab pos="4888646" algn="l"/>
                <a:tab pos="5333501" algn="l"/>
                <a:tab pos="5778357" algn="l"/>
                <a:tab pos="6223213" algn="l"/>
                <a:tab pos="6666479" algn="l"/>
                <a:tab pos="7111335" algn="l"/>
                <a:tab pos="7556190" algn="l"/>
                <a:tab pos="8001046" algn="l"/>
                <a:tab pos="8445901" algn="l"/>
                <a:tab pos="8890757" algn="l"/>
              </a:tabLst>
            </a:pPr>
            <a:r>
              <a:rPr lang="th-TH" dirty="0" smtClean="0"/>
              <a:t>การดำเนินงานโรงเรียนส่งเสริมสุขภาพปี 2560 พบว่าทุกอำเภอมีโรงเรียนส่งเสริมสุขภาพผ่านมาตรฐานโรงเรียนส่งเสริมสุขภาพระดับเพชร ทุกอำเภอยกเว้น อำเภอทรายทองวัฒนา และอำเภอบึงสามัคคี ซึ่งมีโรงเรียนพร้อมที่จะพัฒนาเป็นระดับเพชร            ในปี 2561  ต่อไป จังหวัดมีแผนที่จะจัดประชุมเชิงปฏิบัติการเรื่องการดำเนินงานตามเกณฑ์ชีวัด 19 ตัว โรงเรียนส่งเสริมสุขภาพ ระดับเพชร แก่โรงเรียนที่จะรับการประเมินระดับเพชร สมัยที่ 2 และโรงเรียนที่พร้อมพัฒนาเป็นโรงเรียนระดับเพชร จำนวน 15 โรงเรียน มาตรการ  1.พัฒนาความร่วมมือของเครือข่าย นอกกระทรวงสาธารณสุข(ศึกษาธิการ/พม.)</a:t>
            </a:r>
          </a:p>
          <a:p>
            <a:pPr>
              <a:spcBef>
                <a:spcPts val="450"/>
              </a:spcBef>
              <a:tabLst>
                <a:tab pos="0" algn="l"/>
                <a:tab pos="441678" algn="l"/>
                <a:tab pos="886534" algn="l"/>
                <a:tab pos="1331389" algn="l"/>
                <a:tab pos="1776245" algn="l"/>
                <a:tab pos="2221100" algn="l"/>
                <a:tab pos="2665956" algn="l"/>
                <a:tab pos="3110812" algn="l"/>
                <a:tab pos="3554079" algn="l"/>
                <a:tab pos="3998935" algn="l"/>
                <a:tab pos="4443790" algn="l"/>
                <a:tab pos="4888646" algn="l"/>
                <a:tab pos="5333501" algn="l"/>
                <a:tab pos="5778357" algn="l"/>
                <a:tab pos="6223213" algn="l"/>
                <a:tab pos="6666479" algn="l"/>
                <a:tab pos="7111335" algn="l"/>
                <a:tab pos="7556190" algn="l"/>
                <a:tab pos="8001046" algn="l"/>
                <a:tab pos="8445901" algn="l"/>
                <a:tab pos="8890757" algn="l"/>
              </a:tabLst>
            </a:pPr>
            <a:r>
              <a:rPr lang="th-TH" dirty="0" smtClean="0"/>
              <a:t>                         2.สร้างความเข้มแข็งของภาคีเครือข่าย ระดับโรงเรียน ชุมชนและท้องถิ่น ระดับตำบล</a:t>
            </a:r>
          </a:p>
          <a:p>
            <a:pPr>
              <a:spcBef>
                <a:spcPts val="450"/>
              </a:spcBef>
              <a:tabLst>
                <a:tab pos="0" algn="l"/>
                <a:tab pos="441678" algn="l"/>
                <a:tab pos="886534" algn="l"/>
                <a:tab pos="1331389" algn="l"/>
                <a:tab pos="1776245" algn="l"/>
                <a:tab pos="2221100" algn="l"/>
                <a:tab pos="2665956" algn="l"/>
                <a:tab pos="3110812" algn="l"/>
                <a:tab pos="3554079" algn="l"/>
                <a:tab pos="3998935" algn="l"/>
                <a:tab pos="4443790" algn="l"/>
                <a:tab pos="4888646" algn="l"/>
                <a:tab pos="5333501" algn="l"/>
                <a:tab pos="5778357" algn="l"/>
                <a:tab pos="6223213" algn="l"/>
                <a:tab pos="6666479" algn="l"/>
                <a:tab pos="7111335" algn="l"/>
                <a:tab pos="7556190" algn="l"/>
                <a:tab pos="8001046" algn="l"/>
                <a:tab pos="8445901" algn="l"/>
                <a:tab pos="8890757" algn="l"/>
              </a:tabLst>
            </a:pPr>
            <a:r>
              <a:rPr lang="th-TH" dirty="0" smtClean="0"/>
              <a:t>                         3.พัฒนาศักยภาพบุคลากรครู/สาธารณสุขการดำเนินงานโรงเรียนส่งเสริมสุขภาพ ประเด็นมุ่งเน้นอาหาร กิจกรรมทางกายและสิ่งแวดล้อม</a:t>
            </a:r>
          </a:p>
          <a:p>
            <a:pPr>
              <a:spcBef>
                <a:spcPts val="450"/>
              </a:spcBef>
              <a:tabLst>
                <a:tab pos="0" algn="l"/>
                <a:tab pos="441678" algn="l"/>
                <a:tab pos="886534" algn="l"/>
                <a:tab pos="1331389" algn="l"/>
                <a:tab pos="1776245" algn="l"/>
                <a:tab pos="2221100" algn="l"/>
                <a:tab pos="2665956" algn="l"/>
                <a:tab pos="3110812" algn="l"/>
                <a:tab pos="3554079" algn="l"/>
                <a:tab pos="3998935" algn="l"/>
                <a:tab pos="4443790" algn="l"/>
                <a:tab pos="4888646" algn="l"/>
                <a:tab pos="5333501" algn="l"/>
                <a:tab pos="5778357" algn="l"/>
                <a:tab pos="6223213" algn="l"/>
                <a:tab pos="6666479" algn="l"/>
                <a:tab pos="7111335" algn="l"/>
                <a:tab pos="7556190" algn="l"/>
                <a:tab pos="8001046" algn="l"/>
                <a:tab pos="8445901" algn="l"/>
                <a:tab pos="8890757" algn="l"/>
              </a:tabLst>
            </a:pPr>
            <a:r>
              <a:rPr lang="th-TH" dirty="0" smtClean="0"/>
              <a:t>                         4.พัฒนาคุณภาพอาหารของเด็กวัยเรียนในโรงเรียน/รอบรั้วโรงเรียน ครอบครัวและชุมชน</a:t>
            </a:r>
          </a:p>
          <a:p>
            <a:pPr>
              <a:spcBef>
                <a:spcPts val="450"/>
              </a:spcBef>
              <a:tabLst>
                <a:tab pos="0" algn="l"/>
                <a:tab pos="441678" algn="l"/>
                <a:tab pos="886534" algn="l"/>
                <a:tab pos="1331389" algn="l"/>
                <a:tab pos="1776245" algn="l"/>
                <a:tab pos="2221100" algn="l"/>
                <a:tab pos="2665956" algn="l"/>
                <a:tab pos="3110812" algn="l"/>
                <a:tab pos="3554079" algn="l"/>
                <a:tab pos="3998935" algn="l"/>
                <a:tab pos="4443790" algn="l"/>
                <a:tab pos="4888646" algn="l"/>
                <a:tab pos="5333501" algn="l"/>
                <a:tab pos="5778357" algn="l"/>
                <a:tab pos="6223213" algn="l"/>
                <a:tab pos="6666479" algn="l"/>
                <a:tab pos="7111335" algn="l"/>
                <a:tab pos="7556190" algn="l"/>
                <a:tab pos="8001046" algn="l"/>
                <a:tab pos="8445901" algn="l"/>
                <a:tab pos="8890757" algn="l"/>
              </a:tabLst>
            </a:pPr>
            <a:r>
              <a:rPr lang="th-TH" dirty="0" smtClean="0"/>
              <a:t>                         5.ส่งเสริมการออกกำลังกายในเด็กวัยเรียนและจัดสภาพแวดล้อมให้เอื้อต่อการออกกำลังกาย</a:t>
            </a:r>
          </a:p>
          <a:p>
            <a:pPr>
              <a:spcBef>
                <a:spcPts val="450"/>
              </a:spcBef>
              <a:tabLst>
                <a:tab pos="0" algn="l"/>
                <a:tab pos="441678" algn="l"/>
                <a:tab pos="886534" algn="l"/>
                <a:tab pos="1331389" algn="l"/>
                <a:tab pos="1776245" algn="l"/>
                <a:tab pos="2221100" algn="l"/>
                <a:tab pos="2665956" algn="l"/>
                <a:tab pos="3110812" algn="l"/>
                <a:tab pos="3554079" algn="l"/>
                <a:tab pos="3998935" algn="l"/>
                <a:tab pos="4443790" algn="l"/>
                <a:tab pos="4888646" algn="l"/>
                <a:tab pos="5333501" algn="l"/>
                <a:tab pos="5778357" algn="l"/>
                <a:tab pos="6223213" algn="l"/>
                <a:tab pos="6666479" algn="l"/>
                <a:tab pos="7111335" algn="l"/>
                <a:tab pos="7556190" algn="l"/>
                <a:tab pos="8001046" algn="l"/>
                <a:tab pos="8445901" algn="l"/>
                <a:tab pos="8890757" algn="l"/>
              </a:tabLst>
            </a:pPr>
            <a:r>
              <a:rPr lang="th-TH" dirty="0" smtClean="0"/>
              <a:t>                         6.ส่งเสริมการดื่มนมรสจืดในเด็กวัยเรียน 2 แก้ว/วัน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211" y="1124530"/>
            <a:ext cx="6859191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211" y="3602038"/>
            <a:ext cx="6859191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D335475-C61C-438B-A237-D8AE4EEED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fld id="{F68BCB5A-BB2A-4C5B-B05B-C565B9850888}" type="datetimeFigureOut">
              <a:rPr lang="th-TH"/>
              <a:pPr>
                <a:defRPr/>
              </a:pPr>
              <a:t>17/11/60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5674F37-D2AD-428B-81CD-05C493E54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DF58564-9B41-45F1-830D-7486BF6ED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fld id="{9F4727DA-8260-465E-8EDC-045B4364A938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522585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B2B8FB8-CA96-4E25-89BF-2299AD363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fld id="{06BD3ECA-A879-461D-80CF-8D21461BF447}" type="datetimeFigureOut">
              <a:rPr lang="th-TH"/>
              <a:pPr>
                <a:defRPr/>
              </a:pPr>
              <a:t>17/11/60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10552BC-B3D8-4451-BEF6-2C9ED28FE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896C3FB-A98C-42D0-842E-BB457D888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fld id="{B0B540F6-C86F-423A-BEAE-537732654E35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045704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4838" y="360362"/>
            <a:ext cx="1972017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771" y="360377"/>
            <a:ext cx="5801732" cy="5811837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FA6976B-31D1-4C37-8E02-956D89980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fld id="{8EE4625B-E347-46C5-9290-92548A3F0C17}" type="datetimeFigureOut">
              <a:rPr lang="th-TH"/>
              <a:pPr>
                <a:defRPr/>
              </a:pPr>
              <a:t>17/11/60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900A116-5F4C-4B9D-A7B5-D261BBD77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9E853E7-4630-4700-97D4-290C11F88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fld id="{315985EE-978E-4052-86ED-63C6C6FF07C8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520418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66920"/>
            <a:ext cx="9145588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5588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652713"/>
            <a:ext cx="9145588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0" y="1600200"/>
            <a:ext cx="9145588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4071" y="5052586"/>
            <a:ext cx="5637989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744" y="3132290"/>
            <a:ext cx="7176597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3E27A-1EB3-42B5-AE69-037FA1DBC325}" type="datetimeFigureOut">
              <a:rPr lang="th-TH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17/11/60</a:t>
            </a:fld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A15E4-EE88-4A69-85B0-EC994685FE47}" type="slidenum">
              <a:rPr lang="th-TH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9127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198" y="731520"/>
            <a:ext cx="6401912" cy="347472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3CF34-CD05-4019-94F8-06560151A5A9}" type="datetimeFigureOut">
              <a:rPr lang="th-TH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17/11/60</a:t>
            </a:fld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87E51-7B5D-4448-9457-40F6BDE7BCA3}" type="slidenum">
              <a:rPr lang="th-TH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1033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5588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5588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5588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5588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548" y="2172648"/>
            <a:ext cx="5967702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807" y="4607511"/>
            <a:ext cx="5971531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54A72-9ADB-40DA-BD8E-F0F45DF00955}" type="datetimeFigureOut">
              <a:rPr lang="th-TH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17/11/60</a:t>
            </a:fld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F0BF7-D82A-4C84-89CF-5DB8A7080D10}" type="slidenum">
              <a:rPr lang="th-TH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339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3200" y="731519"/>
            <a:ext cx="3347285" cy="347472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963" y="731520"/>
            <a:ext cx="3347285" cy="347472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79527-1A91-4E93-98BD-BEF3B041AFA5}" type="datetimeFigureOut">
              <a:rPr lang="th-TH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17/11/60</a:t>
            </a:fld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09430-E300-453B-A49F-A50BB995852F}" type="slidenum">
              <a:rPr lang="th-TH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0659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201" y="731520"/>
            <a:ext cx="334728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650" y="1400327"/>
            <a:ext cx="3347285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115" y="731520"/>
            <a:ext cx="334728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834" y="1399032"/>
            <a:ext cx="3347285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0786E-80FB-45A9-AFC3-4889A7437FE5}" type="datetimeFigureOut">
              <a:rPr lang="th-TH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17/11/60</a:t>
            </a:fld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D30F1-C932-4A12-93C0-0C219F6F06D3}" type="slidenum">
              <a:rPr lang="th-TH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1329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58CB3-AF16-48E6-A5EE-A20D75A2B0FA}" type="datetimeFigureOut">
              <a:rPr lang="th-TH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17/11/60</a:t>
            </a:fld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F5EF9-A193-4CBE-95F3-091504278608}" type="slidenum">
              <a:rPr lang="th-TH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0465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BE9F2-8608-4FEB-9C0E-8AA83E3EA875}" type="datetimeFigureOut">
              <a:rPr lang="th-TH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17/11/60</a:t>
            </a:fld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CADC7-B7DD-49AD-9A82-C3969623B252}" type="slidenum">
              <a:rPr lang="th-TH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7970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241" y="2209841"/>
            <a:ext cx="3636716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4315" y="731520"/>
            <a:ext cx="401778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952" y="3497802"/>
            <a:ext cx="3389248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FE3DF-9CEC-4E19-8CD2-75149935C35C}" type="datetimeFigureOut">
              <a:rPr lang="th-TH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17/11/60</a:t>
            </a:fld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47D80-D26D-4717-988B-D472D03CA1A4}" type="slidenum">
              <a:rPr lang="th-TH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950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4CFAB50-F0E7-4CB7-B6E1-6B53FA8D5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fld id="{1FC519EB-1317-4D58-8552-5FC7D6CA391C}" type="datetimeFigureOut">
              <a:rPr lang="th-TH"/>
              <a:pPr>
                <a:defRPr/>
              </a:pPr>
              <a:t>17/11/60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688D744-9E1F-4531-9E55-9723D4F8A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AE0DDEA-A41B-4041-BCC8-3B1108692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fld id="{508BE6C0-E81F-464E-997B-3CD8D09F6F41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1605690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5588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5588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5588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5588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955" y="1143000"/>
            <a:ext cx="4115515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8040" y="1010486"/>
            <a:ext cx="3694756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396" y="4464421"/>
            <a:ext cx="6384647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D84E1-2BB3-481D-85A3-35DAA8246DAC}" type="datetimeFigureOut">
              <a:rPr lang="th-TH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17/11/60</a:t>
            </a:fld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7DCBD-4069-4E91-BA4B-7EFF283DD8E1}" type="slidenum">
              <a:rPr lang="th-TH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7926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331" y="731519"/>
            <a:ext cx="6401912" cy="347472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A829E-F981-416E-B124-084EE774FF60}" type="datetimeFigureOut">
              <a:rPr lang="th-TH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17/11/60</a:t>
            </a:fld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4D773-4143-475F-900B-21E0DA2D9923}" type="slidenum">
              <a:rPr lang="th-TH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9574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965" y="376522"/>
            <a:ext cx="2057757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693" y="731523"/>
            <a:ext cx="4830126" cy="4894729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D139B-361E-4E4E-88DA-BF9987C7C77D}" type="datetimeFigureOut">
              <a:rPr lang="th-TH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17/11/60</a:t>
            </a:fld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95390-5ACB-4C69-B52E-4AE505E8FD46}" type="slidenum">
              <a:rPr lang="th-TH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068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เชื่อมต่อตรง 12"/>
          <p:cNvSpPr>
            <a:spLocks noChangeShapeType="1"/>
          </p:cNvSpPr>
          <p:nvPr/>
        </p:nvSpPr>
        <p:spPr bwMode="auto">
          <a:xfrm>
            <a:off x="514444" y="5349943"/>
            <a:ext cx="8631149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ชื่อเรื่อง 28"/>
          <p:cNvSpPr>
            <a:spLocks noGrp="1"/>
          </p:cNvSpPr>
          <p:nvPr>
            <p:ph type="ctrTitle"/>
          </p:nvPr>
        </p:nvSpPr>
        <p:spPr>
          <a:xfrm>
            <a:off x="381066" y="4853452"/>
            <a:ext cx="8459669" cy="1222375"/>
          </a:xfrm>
        </p:spPr>
        <p:txBody>
          <a:bodyPr anchor="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381066" y="3886200"/>
            <a:ext cx="8459669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5" name="ตัวยึดวันที่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ตัวยึดหมายเลขภาพนิ่ง 14"/>
          <p:cNvSpPr>
            <a:spLocks noGrp="1"/>
          </p:cNvSpPr>
          <p:nvPr>
            <p:ph type="sldNum" sz="quarter" idx="12"/>
          </p:nvPr>
        </p:nvSpPr>
        <p:spPr>
          <a:xfrm>
            <a:off x="8231050" y="6473825"/>
            <a:ext cx="758957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6653E-88E9-4ECA-9815-90F741E6CB01}" type="slidenum">
              <a:rPr lang="es-E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38584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ชื่อเรื่อง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27" name="ตัวยึดเนื้อหา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ตัวยึดท้ายกระดาษ 18"/>
          <p:cNvSpPr>
            <a:spLocks noGrp="1"/>
          </p:cNvSpPr>
          <p:nvPr>
            <p:ph type="ftr" sz="quarter" idx="11"/>
          </p:nvPr>
        </p:nvSpPr>
        <p:spPr>
          <a:xfrm>
            <a:off x="3582027" y="76203"/>
            <a:ext cx="2896103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ตัวยึดหมายเลขภาพนิ่ง 15"/>
          <p:cNvSpPr>
            <a:spLocks noGrp="1"/>
          </p:cNvSpPr>
          <p:nvPr>
            <p:ph type="sldNum" sz="quarter" idx="12"/>
          </p:nvPr>
        </p:nvSpPr>
        <p:spPr>
          <a:xfrm>
            <a:off x="8231050" y="6473825"/>
            <a:ext cx="758957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4F958-2032-4DE1-89B5-070DCAB76BF5}" type="slidenum">
              <a:rPr lang="es-E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282626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เชื่อมต่อตรง 12"/>
          <p:cNvSpPr>
            <a:spLocks noChangeShapeType="1"/>
          </p:cNvSpPr>
          <p:nvPr/>
        </p:nvSpPr>
        <p:spPr bwMode="auto">
          <a:xfrm>
            <a:off x="514444" y="3444904"/>
            <a:ext cx="8631149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ตัวยึดข้อความ 5"/>
          <p:cNvSpPr>
            <a:spLocks noGrp="1"/>
          </p:cNvSpPr>
          <p:nvPr>
            <p:ph type="body" idx="1"/>
          </p:nvPr>
        </p:nvSpPr>
        <p:spPr>
          <a:xfrm>
            <a:off x="381066" y="1676400"/>
            <a:ext cx="8459669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ชื่อเรื่อง 7"/>
          <p:cNvSpPr>
            <a:spLocks noGrp="1"/>
          </p:cNvSpPr>
          <p:nvPr>
            <p:ph type="title"/>
          </p:nvPr>
        </p:nvSpPr>
        <p:spPr>
          <a:xfrm>
            <a:off x="180507" y="2947087"/>
            <a:ext cx="8688309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5" name="ตัวยึดวันที่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ตัวยึดท้ายกระดา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ตัวยึดหมายเลขภาพนิ่ง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3D7D7-2AD6-44FD-AB12-D6C462E0826F}" type="slidenum">
              <a:rPr lang="es-E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1119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ชื่อเรื่อง 19"/>
          <p:cNvSpPr>
            <a:spLocks noGrp="1"/>
          </p:cNvSpPr>
          <p:nvPr>
            <p:ph type="title"/>
          </p:nvPr>
        </p:nvSpPr>
        <p:spPr>
          <a:xfrm>
            <a:off x="301804" y="457200"/>
            <a:ext cx="8688309" cy="841248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4" name="ตัวยึดเนื้อหา 13"/>
          <p:cNvSpPr>
            <a:spLocks noGrp="1"/>
          </p:cNvSpPr>
          <p:nvPr>
            <p:ph sz="half" idx="1"/>
          </p:nvPr>
        </p:nvSpPr>
        <p:spPr>
          <a:xfrm>
            <a:off x="304853" y="1600200"/>
            <a:ext cx="4191728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half" idx="2"/>
          </p:nvPr>
        </p:nvSpPr>
        <p:spPr>
          <a:xfrm>
            <a:off x="4649007" y="1600200"/>
            <a:ext cx="4344154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ตัวยึดท้ายกระดาษ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FD787-9110-4855-97B2-4F055C4A5E9E}" type="slidenum">
              <a:rPr lang="es-E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04996"/>
      </p:ext>
    </p:extLst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เชื่อมต่อตรง 12"/>
          <p:cNvSpPr>
            <a:spLocks noChangeShapeType="1"/>
          </p:cNvSpPr>
          <p:nvPr/>
        </p:nvSpPr>
        <p:spPr bwMode="auto">
          <a:xfrm>
            <a:off x="514444" y="6019841"/>
            <a:ext cx="8631149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ชื่อเรื่อง 28"/>
          <p:cNvSpPr>
            <a:spLocks noGrp="1"/>
          </p:cNvSpPr>
          <p:nvPr>
            <p:ph type="title"/>
          </p:nvPr>
        </p:nvSpPr>
        <p:spPr>
          <a:xfrm>
            <a:off x="304853" y="5410200"/>
            <a:ext cx="8612095" cy="88265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281500" y="666750"/>
            <a:ext cx="429130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5" name="ตัวยึดข้อความ 24"/>
          <p:cNvSpPr>
            <a:spLocks noGrp="1"/>
          </p:cNvSpPr>
          <p:nvPr>
            <p:ph type="body" sz="half" idx="3"/>
          </p:nvPr>
        </p:nvSpPr>
        <p:spPr>
          <a:xfrm>
            <a:off x="4645833" y="666750"/>
            <a:ext cx="429298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quarter" idx="2"/>
          </p:nvPr>
        </p:nvSpPr>
        <p:spPr>
          <a:xfrm>
            <a:off x="281500" y="1316044"/>
            <a:ext cx="429130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28" name="ตัวยึดเนื้อหา 27"/>
          <p:cNvSpPr>
            <a:spLocks noGrp="1"/>
          </p:cNvSpPr>
          <p:nvPr>
            <p:ph sz="quarter" idx="4"/>
          </p:nvPr>
        </p:nvSpPr>
        <p:spPr>
          <a:xfrm>
            <a:off x="4649537" y="1316044"/>
            <a:ext cx="428928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8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231029" y="6477000"/>
            <a:ext cx="762132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30364-135D-4D00-BF48-9E2D07DFC4E8}" type="slidenum">
              <a:rPr lang="es-E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98509"/>
      </p:ext>
    </p:extLst>
  </p:cSld>
  <p:clrMapOvr>
    <a:masterClrMapping/>
  </p:clrMapOvr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ชื่อเรื่อง 29"/>
          <p:cNvSpPr>
            <a:spLocks noGrp="1"/>
          </p:cNvSpPr>
          <p:nvPr>
            <p:ph type="title"/>
          </p:nvPr>
        </p:nvSpPr>
        <p:spPr>
          <a:xfrm>
            <a:off x="301804" y="457200"/>
            <a:ext cx="8688309" cy="841248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วันที่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ตัวยึดท้ายกระดาษ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E962F-BB5B-4718-9975-78B78172F01C}" type="slidenum">
              <a:rPr lang="es-E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973374"/>
      </p:ext>
    </p:extLst>
  </p:cSld>
  <p:clrMapOvr>
    <a:masterClrMapping/>
  </p:clrMapOvr>
  <p:hf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" name="ตัวยึดท้ายกระดา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A6269-7FA0-44CD-A2F6-CC69A4BB4476}" type="slidenum">
              <a:rPr lang="es-E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54338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995" y="1712423"/>
            <a:ext cx="788807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995" y="4552693"/>
            <a:ext cx="788807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3C220AE-7A55-4F27-885E-40F2CE425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fld id="{254E553D-73AE-4876-AB60-E13777C390AD}" type="datetimeFigureOut">
              <a:rPr lang="th-TH"/>
              <a:pPr>
                <a:defRPr/>
              </a:pPr>
              <a:t>17/11/60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4AADFCA-8CCA-4672-9AAD-6FFB3342A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31D8BFA-DA05-4F5A-93E2-8F98C728A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fld id="{9D3A42C4-5482-4162-AD8F-71332130E9DE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0057554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เชื่อมต่อตรง 12"/>
          <p:cNvSpPr>
            <a:spLocks noChangeShapeType="1"/>
          </p:cNvSpPr>
          <p:nvPr/>
        </p:nvSpPr>
        <p:spPr bwMode="auto">
          <a:xfrm>
            <a:off x="514444" y="5849158"/>
            <a:ext cx="8631149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ชื่อเรื่อง 11"/>
          <p:cNvSpPr>
            <a:spLocks noGrp="1"/>
          </p:cNvSpPr>
          <p:nvPr>
            <p:ph type="title"/>
          </p:nvPr>
        </p:nvSpPr>
        <p:spPr>
          <a:xfrm>
            <a:off x="457279" y="5486400"/>
            <a:ext cx="8459669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26" name="ตัวยึดข้อความ 25"/>
          <p:cNvSpPr>
            <a:spLocks noGrp="1"/>
          </p:cNvSpPr>
          <p:nvPr>
            <p:ph type="body" idx="2"/>
          </p:nvPr>
        </p:nvSpPr>
        <p:spPr>
          <a:xfrm>
            <a:off x="457300" y="609600"/>
            <a:ext cx="3008835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4" name="ตัวยึดเนื้อหา 13"/>
          <p:cNvSpPr>
            <a:spLocks noGrp="1"/>
          </p:cNvSpPr>
          <p:nvPr>
            <p:ph sz="half" idx="1"/>
          </p:nvPr>
        </p:nvSpPr>
        <p:spPr>
          <a:xfrm>
            <a:off x="3575689" y="609600"/>
            <a:ext cx="534127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6" name="ตัวยึดวันที่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ตัวยึดท้ายกระดา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2C7AF-1384-4B3C-A35F-C6005D97E6FF}" type="slidenum">
              <a:rPr lang="es-E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080357"/>
      </p:ext>
    </p:extLst>
  </p:cSld>
  <p:clrMapOvr>
    <a:masterClrMapping/>
  </p:clrMapOvr>
  <p:hf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ตัวยึดรูปภาพ 12"/>
          <p:cNvSpPr>
            <a:spLocks noGrp="1"/>
          </p:cNvSpPr>
          <p:nvPr>
            <p:ph type="pic" idx="1"/>
          </p:nvPr>
        </p:nvSpPr>
        <p:spPr>
          <a:xfrm>
            <a:off x="3505814" y="616634"/>
            <a:ext cx="5030073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  <a:endParaRPr lang="en-US" noProof="0" dirty="0"/>
          </a:p>
        </p:txBody>
      </p:sp>
      <p:sp>
        <p:nvSpPr>
          <p:cNvPr id="17" name="ชื่อเรื่อง 16"/>
          <p:cNvSpPr>
            <a:spLocks noGrp="1"/>
          </p:cNvSpPr>
          <p:nvPr>
            <p:ph type="title"/>
          </p:nvPr>
        </p:nvSpPr>
        <p:spPr>
          <a:xfrm>
            <a:off x="381066" y="4993760"/>
            <a:ext cx="5868419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26" name="ตัวยึดข้อความ 25"/>
          <p:cNvSpPr>
            <a:spLocks noGrp="1"/>
          </p:cNvSpPr>
          <p:nvPr>
            <p:ph type="body" sz="half" idx="2"/>
          </p:nvPr>
        </p:nvSpPr>
        <p:spPr>
          <a:xfrm>
            <a:off x="381066" y="5533218"/>
            <a:ext cx="5868419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ตัวยึดหมายเลขภาพนิ่ง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651D6-F317-45C3-B797-4CF90E020A01}" type="slidenum">
              <a:rPr lang="es-E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697870"/>
      </p:ext>
    </p:extLst>
  </p:cSld>
  <p:clrMapOvr>
    <a:masterClrMapping/>
  </p:clrMapOvr>
  <p:hf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ตัวยึดท้ายกระดาษ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E41C1-A98B-44BE-8FD1-49930425136F}" type="slidenum">
              <a:rPr lang="es-E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828957"/>
      </p:ext>
    </p:extLst>
  </p:cSld>
  <p:clrMapOvr>
    <a:masterClrMapping/>
  </p:clrMapOvr>
  <p:hf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59191" y="549279"/>
            <a:ext cx="1829118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79" y="549279"/>
            <a:ext cx="6249485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01A8-8469-40D5-AF41-8AF606D65BC0}" type="slidenum">
              <a:rPr lang="es-E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652409"/>
      </p:ext>
    </p:extLst>
  </p:cSld>
  <p:clrMapOvr>
    <a:masterClrMapping/>
  </p:clrMapOvr>
  <p:hf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381" y="1905023"/>
            <a:ext cx="7683249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381" y="4345218"/>
            <a:ext cx="7683249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150960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458" y="649805"/>
            <a:ext cx="7044431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9193" y="4345218"/>
            <a:ext cx="7044431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192" y="2355850"/>
            <a:ext cx="7691450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3341453061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67" y="1411552"/>
            <a:ext cx="8383456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469112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67" y="1412875"/>
            <a:ext cx="8383456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393569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96" y="1411558"/>
            <a:ext cx="4115515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038" y="1411558"/>
            <a:ext cx="4115515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733645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96" y="1757805"/>
            <a:ext cx="4115515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89" y="2174875"/>
            <a:ext cx="4115515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6832" y="1757805"/>
            <a:ext cx="4117734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833" y="2174875"/>
            <a:ext cx="4118690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434611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956" y="1828803"/>
            <a:ext cx="3886875" cy="4351337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964" y="1828803"/>
            <a:ext cx="3886875" cy="4351337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C9A9CAB-D792-4FCF-9DAC-3B73EFF01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fld id="{84B8D712-F055-4287-9A9C-4E61B45201B2}" type="datetimeFigureOut">
              <a:rPr lang="th-TH"/>
              <a:pPr>
                <a:defRPr/>
              </a:pPr>
              <a:t>17/11/60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0ADFB84-19DA-4093-A597-21A3C1B25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B5B466E-053B-4C98-BBD2-8A83EDCF7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fld id="{C93533B8-79AF-4801-BF21-2265EC0B7A9E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08557360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86666308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3814393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2898850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67" y="1411553"/>
            <a:ext cx="8383456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107380"/>
      </p:ext>
    </p:extLst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67" y="1411553"/>
            <a:ext cx="8383456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1" y="6239105"/>
            <a:ext cx="9145589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193744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955" y="1681852"/>
            <a:ext cx="3867822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955" y="2507575"/>
            <a:ext cx="3867822" cy="3680525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958" y="1681851"/>
            <a:ext cx="3886876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958" y="2507575"/>
            <a:ext cx="3886876" cy="3680525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1F03CEBF-A657-451D-81E3-D9479F504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fld id="{44133E5A-4862-4D65-A674-0557D34429FA}" type="datetimeFigureOut">
              <a:rPr lang="th-TH"/>
              <a:pPr>
                <a:defRPr/>
              </a:pPr>
              <a:t>17/11/60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49A07C70-98C1-4245-9FAE-6B52C5513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A7CFCBC-2E01-4AB6-B519-0A3F5AAC4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fld id="{73D1D67E-2695-4720-A8F1-FF3CD9CD11C9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164093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8BAB0C9-ED54-40C7-97D1-425B541A0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fld id="{B6B7E2EB-9B7D-454E-8C6C-A3D5566A2512}" type="datetimeFigureOut">
              <a:rPr lang="th-TH"/>
              <a:pPr>
                <a:defRPr/>
              </a:pPr>
              <a:t>17/11/60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E861D63-396E-4993-8E13-74C3C0CD7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7BFDDCA-9527-4C28-ABB5-A8C12F58E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fld id="{7E98AE13-F561-4FD9-8F2A-0AD7335326F4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777757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2FC6207-37EE-4292-BCE8-D09C494F1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fld id="{C6976D1A-DAEC-4054-8955-D4F8F28F7A23}" type="datetimeFigureOut">
              <a:rPr lang="th-TH"/>
              <a:pPr>
                <a:defRPr/>
              </a:pPr>
              <a:t>17/11/60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97126C12-DF12-4DF5-9CE9-C851884A0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7422DF9-E41B-4ECD-87E3-55FD9C303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fld id="{8D19E474-49B6-47EC-9E3E-C77AF0FCF57E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103704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046" y="457215"/>
            <a:ext cx="2949452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876" y="990600"/>
            <a:ext cx="4629954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046" y="2057399"/>
            <a:ext cx="2949452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96C3A2B-207A-4290-BBB6-75B21BB51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fld id="{494A46F0-1BD7-408B-AA01-C6CBFDC31CAE}" type="datetimeFigureOut">
              <a:rPr lang="th-TH"/>
              <a:pPr>
                <a:defRPr/>
              </a:pPr>
              <a:t>17/11/60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8E28301-61FA-4E89-BEEC-F6DB0554B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295BD09-81C9-4130-9290-C54896A75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fld id="{276239AE-DE6F-42A1-BB9E-AAA78EEB67F9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585917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046" y="457200"/>
            <a:ext cx="2949452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876" y="990600"/>
            <a:ext cx="4629954" cy="4876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h-TH" noProof="0"/>
              <a:t>คลิกไอคอนเพื่อเพิ่มรูปภาพ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046" y="2057400"/>
            <a:ext cx="2949452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B5734B5-499C-4698-A4A3-98A34EA80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fld id="{4CDB11DA-C5DD-4A8C-B375-6EC78F54F8F1}" type="datetimeFigureOut">
              <a:rPr lang="th-TH"/>
              <a:pPr>
                <a:defRPr/>
              </a:pPr>
              <a:t>17/11/60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E9AAF45-4CBF-448A-895C-D9A9B658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B90A93D-4322-49ED-AE7A-D43CDB991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fld id="{D1E0EF34-E403-49E2-840C-1BA4B4B67146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384561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="" xmlns:a16="http://schemas.microsoft.com/office/drawing/2014/main" id="{4BE5C428-060C-4B74-99E7-402E173FBD5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33528" y="365129"/>
            <a:ext cx="788807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/>
              <a:t>คลิกเพื่อแก้ไขสไตล์ชื่อเรื่องต้นแบบ</a:t>
            </a:r>
            <a:endParaRPr lang="en-US" altLang="th-TH"/>
          </a:p>
        </p:txBody>
      </p:sp>
      <p:sp>
        <p:nvSpPr>
          <p:cNvPr id="2051" name="Text Placeholder 2">
            <a:extLst>
              <a:ext uri="{FF2B5EF4-FFF2-40B4-BE49-F238E27FC236}">
                <a16:creationId xmlns="" xmlns:a16="http://schemas.microsoft.com/office/drawing/2014/main" id="{D786ED28-16A1-43E0-AE88-DECDCB1999F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33528" y="1828800"/>
            <a:ext cx="788807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/>
              <a:t>แก้ไขสไตล์ของข้อความต้นแบบ</a:t>
            </a:r>
          </a:p>
          <a:p>
            <a:pPr lvl="1"/>
            <a:r>
              <a:rPr lang="th-TH" altLang="th-TH"/>
              <a:t>ระดับที่สอง</a:t>
            </a:r>
          </a:p>
          <a:p>
            <a:pPr lvl="2"/>
            <a:r>
              <a:rPr lang="th-TH" altLang="th-TH"/>
              <a:t>ระดับที่สาม</a:t>
            </a:r>
          </a:p>
          <a:p>
            <a:pPr lvl="3"/>
            <a:r>
              <a:rPr lang="th-TH" altLang="th-TH"/>
              <a:t>ระดับที่สี่</a:t>
            </a:r>
          </a:p>
          <a:p>
            <a:pPr lvl="4"/>
            <a:r>
              <a:rPr lang="th-TH" altLang="th-TH"/>
              <a:t>ระดับที่ห้า</a:t>
            </a:r>
            <a:endParaRPr lang="en-US" alt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73089ED-D409-4A1C-AC41-46D52A862A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763" y="6356407"/>
            <a:ext cx="20577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  <a:cs typeface="Cordia New"/>
              </a:defRPr>
            </a:lvl1pPr>
          </a:lstStyle>
          <a:p>
            <a:pPr>
              <a:defRPr/>
            </a:pPr>
            <a:fld id="{641EB521-DCCA-41AE-8867-0FBFCDE48DBD}" type="datetimeFigureOut">
              <a:rPr lang="th-TH"/>
              <a:pPr>
                <a:defRPr/>
              </a:pPr>
              <a:t>17/11/60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55DA38C-BE78-44E7-AF9E-8315AB4C93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9482" y="6356407"/>
            <a:ext cx="30866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  <a:cs typeface="Cordia New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C1E2E46-81D7-4CA7-918F-59FC7F6944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63843" y="6356407"/>
            <a:ext cx="205775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898989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</a:lstStyle>
          <a:p>
            <a:fld id="{A49D71F1-2268-4B1B-AC45-EE9EE850D1EB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625887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Wingdings 2" panose="05020102010507070707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5588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5588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5588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5588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4189" y="4371975"/>
            <a:ext cx="6513056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198" y="731843"/>
            <a:ext cx="6401912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3275" y="6172241"/>
            <a:ext cx="25150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360FDCDA-6041-430C-9D84-7EE8EE26A9D9}" type="datetimeFigureOut">
              <a:rPr lang="th-TH">
                <a:solidFill>
                  <a:prstClr val="black">
                    <a:lumMod val="50000"/>
                    <a:lumOff val="50000"/>
                  </a:prstClr>
                </a:solidFill>
                <a:latin typeface="Calibri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17/11/60</a:t>
            </a:fld>
            <a:endParaRPr lang="th-TH">
              <a:solidFill>
                <a:prstClr val="black">
                  <a:lumMod val="50000"/>
                  <a:lumOff val="50000"/>
                </a:prstClr>
              </a:solidFill>
              <a:latin typeface="Calibri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80" y="6172241"/>
            <a:ext cx="33533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prstClr val="black">
                  <a:lumMod val="50000"/>
                  <a:lumOff val="50000"/>
                </a:prstClr>
              </a:solidFill>
              <a:latin typeface="Calibri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661" y="6172241"/>
            <a:ext cx="18291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F2D9DF5-971A-4B1B-A556-3742AA9AF8FD}" type="slidenum">
              <a:rPr lang="th-TH">
                <a:solidFill>
                  <a:prstClr val="black">
                    <a:lumMod val="50000"/>
                    <a:lumOff val="50000"/>
                  </a:prstClr>
                </a:solidFill>
                <a:latin typeface="Calibri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h-TH">
              <a:solidFill>
                <a:prstClr val="black">
                  <a:lumMod val="50000"/>
                  <a:lumOff val="50000"/>
                </a:prst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209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514444" y="1050939"/>
            <a:ext cx="8631149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ตัวยึดข้อความ 7"/>
          <p:cNvSpPr>
            <a:spLocks noGrp="1"/>
          </p:cNvSpPr>
          <p:nvPr>
            <p:ph type="body" idx="1"/>
          </p:nvPr>
        </p:nvSpPr>
        <p:spPr bwMode="auto">
          <a:xfrm>
            <a:off x="304856" y="1554163"/>
            <a:ext cx="8688309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smtClean="0"/>
          </a:p>
        </p:txBody>
      </p:sp>
      <p:sp>
        <p:nvSpPr>
          <p:cNvPr id="11" name="ตัวยึดวันที่ 10"/>
          <p:cNvSpPr>
            <a:spLocks noGrp="1"/>
          </p:cNvSpPr>
          <p:nvPr>
            <p:ph type="dt" sz="half" idx="2"/>
          </p:nvPr>
        </p:nvSpPr>
        <p:spPr>
          <a:xfrm>
            <a:off x="6478127" y="76203"/>
            <a:ext cx="2515037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0A22E">
                  <a:shade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ตัวยึดท้ายกระดาษ 27"/>
          <p:cNvSpPr>
            <a:spLocks noGrp="1"/>
          </p:cNvSpPr>
          <p:nvPr>
            <p:ph type="ftr" sz="quarter" idx="3"/>
          </p:nvPr>
        </p:nvSpPr>
        <p:spPr>
          <a:xfrm>
            <a:off x="3124743" y="76203"/>
            <a:ext cx="3353382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0A22E">
                  <a:shade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4"/>
          </p:nvPr>
        </p:nvSpPr>
        <p:spPr>
          <a:xfrm>
            <a:off x="8231029" y="6477041"/>
            <a:ext cx="762132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1E047B-73BE-4C9A-BDC4-34D978B41BEA}" type="slidenum">
              <a:rPr lang="es-ES">
                <a:solidFill>
                  <a:srgbClr val="F0A22E">
                    <a:shade val="75000"/>
                  </a:srgbClr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>
              <a:solidFill>
                <a:srgbClr val="F0A22E">
                  <a:shade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ตัวยึดชื่อเรื่อง 9"/>
          <p:cNvSpPr>
            <a:spLocks noGrp="1"/>
          </p:cNvSpPr>
          <p:nvPr>
            <p:ph type="title"/>
          </p:nvPr>
        </p:nvSpPr>
        <p:spPr>
          <a:xfrm>
            <a:off x="304856" y="457200"/>
            <a:ext cx="8688309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514444" y="1050939"/>
            <a:ext cx="8631149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514444" y="1058027"/>
            <a:ext cx="8631149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927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67" y="230206"/>
            <a:ext cx="8383456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67" y="1412895"/>
            <a:ext cx="8383456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6763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Excel_97-2003_Worksheet1.xls"/><Relationship Id="rId5" Type="http://schemas.openxmlformats.org/officeDocument/2006/relationships/image" Target="../media/image11.png"/><Relationship Id="rId4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รูปภาพ 5" descr="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" y="28575"/>
            <a:ext cx="5715993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สี่เหลี่ยมผืนผ้า 6"/>
          <p:cNvSpPr/>
          <p:nvPr/>
        </p:nvSpPr>
        <p:spPr>
          <a:xfrm>
            <a:off x="1981544" y="122239"/>
            <a:ext cx="3734448" cy="6429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b="1" dirty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เด็กวัยเรียนสูงดีสมส่วน ร้อยละ </a:t>
            </a:r>
            <a:r>
              <a:rPr lang="th-TH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6</a:t>
            </a:r>
            <a:r>
              <a:rPr lang="en-US" b="1" dirty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6</a:t>
            </a:r>
            <a:endParaRPr lang="th-TH" b="1" dirty="0">
              <a:solidFill>
                <a:srgbClr val="000099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11" name="ตาราง 10"/>
          <p:cNvGraphicFramePr>
            <a:graphicFrameLocks noGrp="1"/>
          </p:cNvGraphicFramePr>
          <p:nvPr/>
        </p:nvGraphicFramePr>
        <p:xfrm>
          <a:off x="152428" y="944563"/>
          <a:ext cx="4501345" cy="1189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9448">
                  <a:extLst>
                    <a:ext uri="{9D8B030D-6E8A-4147-A177-3AD203B41FA5}"/>
                  </a:extLst>
                </a:gridCol>
                <a:gridCol w="589700">
                  <a:extLst>
                    <a:ext uri="{9D8B030D-6E8A-4147-A177-3AD203B41FA5}"/>
                  </a:extLst>
                </a:gridCol>
                <a:gridCol w="571599">
                  <a:extLst>
                    <a:ext uri="{9D8B030D-6E8A-4147-A177-3AD203B41FA5}"/>
                  </a:extLst>
                </a:gridCol>
                <a:gridCol w="571599">
                  <a:extLst>
                    <a:ext uri="{9D8B030D-6E8A-4147-A177-3AD203B41FA5}"/>
                  </a:extLst>
                </a:gridCol>
                <a:gridCol w="643050">
                  <a:extLst>
                    <a:ext uri="{9D8B030D-6E8A-4147-A177-3AD203B41FA5}"/>
                  </a:extLst>
                </a:gridCol>
                <a:gridCol w="785949">
                  <a:extLst>
                    <a:ext uri="{9D8B030D-6E8A-4147-A177-3AD203B41FA5}"/>
                  </a:extLst>
                </a:gridCol>
              </a:tblGrid>
              <a:tr h="396346">
                <a:tc>
                  <a:txBody>
                    <a:bodyPr/>
                    <a:lstStyle/>
                    <a:p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ภาวะโภชนาการ</a:t>
                      </a:r>
                    </a:p>
                  </a:txBody>
                  <a:tcPr marL="91455" marR="91455" marT="45732" marB="45732"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255</a:t>
                      </a: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55" marR="91455" marT="45732" marB="45732"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255</a:t>
                      </a: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55" marR="91455" marT="45732" marB="45732"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25</a:t>
                      </a: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60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55" marR="91455" marT="45732" marB="45732"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เขต</a:t>
                      </a:r>
                    </a:p>
                  </a:txBody>
                  <a:tcPr marL="91455" marR="91455" marT="45732" marB="45732"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ประเทศ</a:t>
                      </a:r>
                    </a:p>
                  </a:txBody>
                  <a:tcPr marL="91455" marR="91455" marT="45732" marB="45732">
                    <a:solidFill>
                      <a:srgbClr val="FF0066"/>
                    </a:solidFill>
                  </a:tcPr>
                </a:tc>
                <a:extLst>
                  <a:ext uri="{0D108BD9-81ED-4DB2-BD59-A6C34878D82A}"/>
                </a:extLst>
              </a:tr>
              <a:tr h="396346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สูงดี</a:t>
                      </a:r>
                      <a:r>
                        <a:rPr lang="th-TH" sz="20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สม</a:t>
                      </a: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ส่วน</a:t>
                      </a:r>
                    </a:p>
                  </a:txBody>
                  <a:tcPr marL="91455" marR="91455" marT="45732" marB="457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6</a:t>
                      </a:r>
                      <a:r>
                        <a:rPr lang="en-US" sz="2000" b="1" dirty="0"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5.61</a:t>
                      </a:r>
                    </a:p>
                  </a:txBody>
                  <a:tcPr marL="68592" marR="685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6</a:t>
                      </a:r>
                      <a:r>
                        <a:rPr lang="en-US" sz="2000" b="1" dirty="0"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9.86</a:t>
                      </a:r>
                    </a:p>
                  </a:txBody>
                  <a:tcPr marL="68592" marR="685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65.81</a:t>
                      </a:r>
                      <a:endParaRPr lang="en-US" sz="2000" b="1" dirty="0">
                        <a:latin typeface="TH SarabunPSK" panose="020B0500040200020003" pitchFamily="34" charset="-34"/>
                        <a:ea typeface="Times New Roman"/>
                        <a:cs typeface="TH SarabunPSK" panose="020B0500040200020003" pitchFamily="34" charset="-34"/>
                      </a:endParaRPr>
                    </a:p>
                  </a:txBody>
                  <a:tcPr marL="68592" marR="6859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62.86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55" marR="91455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65.</a:t>
                      </a:r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19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55" marR="91455" marT="45732" marB="45732"/>
                </a:tc>
                <a:extLst>
                  <a:ext uri="{0D108BD9-81ED-4DB2-BD59-A6C34878D82A}"/>
                </a:extLst>
              </a:tr>
              <a:tr h="396346">
                <a:tc>
                  <a:txBody>
                    <a:bodyPr/>
                    <a:lstStyle/>
                    <a:p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เริ่มอ้วนและอ้วน</a:t>
                      </a:r>
                    </a:p>
                  </a:txBody>
                  <a:tcPr marL="91455" marR="91455" marT="45732" marB="457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8.72</a:t>
                      </a:r>
                    </a:p>
                  </a:txBody>
                  <a:tcPr marL="68592" marR="685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12.75</a:t>
                      </a:r>
                    </a:p>
                  </a:txBody>
                  <a:tcPr marL="68592" marR="685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11.60</a:t>
                      </a:r>
                      <a:endParaRPr lang="en-US" sz="2000" b="1" dirty="0">
                        <a:latin typeface="TH SarabunPSK" panose="020B0500040200020003" pitchFamily="34" charset="-34"/>
                        <a:ea typeface="Times New Roman"/>
                        <a:cs typeface="TH SarabunPSK" panose="020B0500040200020003" pitchFamily="34" charset="-34"/>
                      </a:endParaRPr>
                    </a:p>
                  </a:txBody>
                  <a:tcPr marL="68592" marR="6859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13.72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55" marR="91455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1.15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55" marR="91455" marT="45732" marB="45732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3" name="สี่เหลี่ยมผืนผ้า 12"/>
          <p:cNvSpPr/>
          <p:nvPr/>
        </p:nvSpPr>
        <p:spPr>
          <a:xfrm>
            <a:off x="304853" y="176224"/>
            <a:ext cx="1371838" cy="43338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>
                <a:solidFill>
                  <a:prstClr val="white"/>
                </a:solidFill>
                <a:latin typeface="TH SarabunPSK" pitchFamily="34" charset="-34"/>
                <a:cs typeface="TH SarabunPSK" pitchFamily="34" charset="-34"/>
              </a:rPr>
              <a:t>KPI </a:t>
            </a:r>
            <a:r>
              <a:rPr lang="en-US" sz="4800" b="1" dirty="0" smtClean="0">
                <a:solidFill>
                  <a:prstClr val="white"/>
                </a:solidFill>
                <a:latin typeface="TH SarabunPSK" pitchFamily="34" charset="-34"/>
                <a:cs typeface="TH SarabunPSK" pitchFamily="34" charset="-34"/>
              </a:rPr>
              <a:t>6</a:t>
            </a:r>
            <a:endParaRPr lang="th-TH" sz="4800" b="1" dirty="0">
              <a:solidFill>
                <a:prstClr val="white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5903352" y="549275"/>
          <a:ext cx="3089811" cy="15844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77432">
                  <a:extLst>
                    <a:ext uri="{9D8B030D-6E8A-4147-A177-3AD203B41FA5}"/>
                  </a:extLst>
                </a:gridCol>
                <a:gridCol w="2212379">
                  <a:extLst>
                    <a:ext uri="{9D8B030D-6E8A-4147-A177-3AD203B41FA5}"/>
                  </a:extLst>
                </a:gridCol>
              </a:tblGrid>
              <a:tr h="396081">
                <a:tc gridSpan="2"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ส่วนสูงเฉลี่ยเด็กอายุ </a:t>
                      </a:r>
                      <a:r>
                        <a:rPr lang="en-US" sz="20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 </a:t>
                      </a:r>
                      <a:r>
                        <a:rPr lang="th-TH" sz="20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 ช</a:t>
                      </a:r>
                      <a:r>
                        <a:rPr lang="th-TH" sz="2000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000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151 </a:t>
                      </a:r>
                      <a:r>
                        <a:rPr lang="th-TH" sz="2000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ญ </a:t>
                      </a:r>
                      <a:r>
                        <a:rPr lang="en-US" sz="2000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152</a:t>
                      </a:r>
                      <a:endParaRPr lang="en-GB" sz="20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78" marR="91478" marT="45653" marB="45653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20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39" marR="91439" marT="45688" marB="45688">
                    <a:solidFill>
                      <a:srgbClr val="FF0066"/>
                    </a:solidFill>
                  </a:tcPr>
                </a:tc>
                <a:extLst>
                  <a:ext uri="{0D108BD9-81ED-4DB2-BD59-A6C34878D82A}"/>
                </a:extLst>
              </a:tr>
              <a:tr h="396081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2558</a:t>
                      </a:r>
                      <a:endParaRPr lang="en-GB" sz="20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78" marR="91478" marT="45653" marB="45653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r>
                        <a:rPr lang="th-TH" sz="2000" b="1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000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149.07 </a:t>
                      </a:r>
                      <a:r>
                        <a:rPr lang="th-TH" sz="2000" b="1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 </a:t>
                      </a:r>
                      <a:r>
                        <a:rPr lang="en-US" sz="2000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150.66</a:t>
                      </a:r>
                      <a:endParaRPr lang="en-GB" sz="20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78" marR="91478" marT="45653" marB="45653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96081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2559</a:t>
                      </a:r>
                      <a:endParaRPr lang="en-GB" sz="20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78" marR="91478" marT="45653" marB="45653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r>
                        <a:rPr lang="th-TH" sz="2000" b="1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000" b="1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149.76 </a:t>
                      </a:r>
                      <a:r>
                        <a:rPr lang="th-TH" sz="2000" b="1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 </a:t>
                      </a:r>
                      <a:r>
                        <a:rPr lang="en-US" sz="2000" b="1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151.36</a:t>
                      </a:r>
                      <a:endParaRPr lang="en-GB" sz="20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78" marR="91478" marT="45653" marB="45653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96081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2560</a:t>
                      </a:r>
                      <a:endParaRPr lang="en-GB" sz="20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78" marR="91478" marT="45653" marB="4565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r>
                        <a:rPr lang="th-TH" sz="2000" b="1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000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150.47 </a:t>
                      </a:r>
                      <a:r>
                        <a:rPr lang="th-TH" sz="2000" b="1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 </a:t>
                      </a:r>
                      <a:r>
                        <a:rPr lang="en-US" sz="2000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151.66</a:t>
                      </a:r>
                      <a:endParaRPr lang="en-GB" sz="20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78" marR="91478" marT="45653" marB="4565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20" name="Down Arrow 19"/>
          <p:cNvSpPr/>
          <p:nvPr/>
        </p:nvSpPr>
        <p:spPr>
          <a:xfrm>
            <a:off x="2362610" y="2209800"/>
            <a:ext cx="685919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27" name="Down Arrow 26"/>
          <p:cNvSpPr/>
          <p:nvPr/>
        </p:nvSpPr>
        <p:spPr>
          <a:xfrm>
            <a:off x="5792209" y="2209800"/>
            <a:ext cx="685919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25" name="8-Point Star 24"/>
          <p:cNvSpPr/>
          <p:nvPr/>
        </p:nvSpPr>
        <p:spPr>
          <a:xfrm>
            <a:off x="4653778" y="1371600"/>
            <a:ext cx="909795" cy="3810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69.48</a:t>
            </a:r>
            <a:endParaRPr lang="th-TH" sz="2000" b="1" dirty="0">
              <a:solidFill>
                <a:prstClr val="white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9" name="8-Point Star 28"/>
          <p:cNvSpPr/>
          <p:nvPr/>
        </p:nvSpPr>
        <p:spPr>
          <a:xfrm>
            <a:off x="4649009" y="1752600"/>
            <a:ext cx="909796" cy="3810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9.97</a:t>
            </a:r>
            <a:endParaRPr lang="th-TH" sz="2000" b="1" dirty="0">
              <a:solidFill>
                <a:prstClr val="white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0" name="8-Point Star 29"/>
          <p:cNvSpPr/>
          <p:nvPr/>
        </p:nvSpPr>
        <p:spPr>
          <a:xfrm>
            <a:off x="4649009" y="914406"/>
            <a:ext cx="909796" cy="434975"/>
          </a:xfrm>
          <a:prstGeom prst="star8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NOW</a:t>
            </a:r>
            <a:endParaRPr lang="th-TH" sz="2000" b="1" dirty="0">
              <a:solidFill>
                <a:prstClr val="white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5176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53" y="2438411"/>
            <a:ext cx="6401912" cy="431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77" name="TextBox 7"/>
          <p:cNvSpPr txBox="1">
            <a:spLocks noChangeArrowheads="1"/>
          </p:cNvSpPr>
          <p:nvPr/>
        </p:nvSpPr>
        <p:spPr bwMode="auto">
          <a:xfrm>
            <a:off x="-2133968" y="2324108"/>
            <a:ext cx="1847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mtClean="0">
              <a:solidFill>
                <a:prstClr val="black"/>
              </a:solidFill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003478" y="968384"/>
            <a:ext cx="7954756" cy="862013"/>
          </a:xfrm>
          <a:prstGeom prst="rect">
            <a:avLst/>
          </a:pr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b="1" dirty="0" smtClean="0">
                <a:solidFill>
                  <a:prstClr val="black"/>
                </a:solidFill>
                <a:latin typeface="JasmineUPC" pitchFamily="18" charset="-34"/>
                <a:cs typeface="JasmineUPC" pitchFamily="18" charset="-34"/>
              </a:rPr>
              <a:t>เด็กวัยเรียน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2000" b="1" dirty="0" smtClean="0">
                <a:solidFill>
                  <a:prstClr val="black"/>
                </a:solidFill>
                <a:latin typeface="JasmineUPC" pitchFamily="18" charset="-34"/>
                <a:cs typeface="JasmineUPC" pitchFamily="18" charset="-34"/>
              </a:rPr>
              <a:t>หมายถึง </a:t>
            </a:r>
            <a:r>
              <a:rPr lang="en-US" sz="2000" b="1" dirty="0" smtClean="0">
                <a:solidFill>
                  <a:prstClr val="black"/>
                </a:solidFill>
                <a:latin typeface="JasmineUPC" pitchFamily="18" charset="-34"/>
                <a:cs typeface="JasmineUPC" pitchFamily="18" charset="-34"/>
              </a:rPr>
              <a:t>: </a:t>
            </a:r>
            <a:r>
              <a:rPr lang="th-TH" sz="2200" b="1" dirty="0" smtClean="0">
                <a:solidFill>
                  <a:prstClr val="black"/>
                </a:solidFill>
                <a:latin typeface="JasmineUPC" pitchFamily="18" charset="-34"/>
                <a:cs typeface="JasmineUPC" pitchFamily="18" charset="-34"/>
              </a:rPr>
              <a:t>เด็กที่มีอายุตั้งแต่ 6 ปี จนถึง 14 ปีเต็ม – 14 ปี 11 เดือน 29 วัน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020940" y="1897063"/>
            <a:ext cx="7937290" cy="1262062"/>
          </a:xfrm>
          <a:prstGeom prst="rect">
            <a:avLst/>
          </a:prstGeom>
          <a:solidFill>
            <a:srgbClr val="09FF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b="1" dirty="0" smtClean="0">
                <a:solidFill>
                  <a:prstClr val="black"/>
                </a:solidFill>
                <a:latin typeface="JasmineUPC" pitchFamily="18" charset="-34"/>
                <a:cs typeface="JasmineUPC" pitchFamily="18" charset="-34"/>
              </a:rPr>
              <a:t>สูงดี </a:t>
            </a:r>
            <a:r>
              <a:rPr lang="th-TH" sz="2400" b="1" dirty="0" smtClean="0">
                <a:solidFill>
                  <a:prstClr val="black"/>
                </a:solidFill>
                <a:latin typeface="JasmineUPC" pitchFamily="18" charset="-34"/>
                <a:cs typeface="JasmineUPC" pitchFamily="18" charset="-34"/>
              </a:rPr>
              <a:t>หมายถึง เด็กที่มีส่วนสูงอยู่ในระดับสูงตามเกณฑ์ขึ้นไป เมื่อเปรียบเทียบกราฟการเจริญเติบโต กรมอนามัย ปี 2542 มีค่ามากกว่าหรือเท่ากับ-1.5 </a:t>
            </a:r>
            <a:r>
              <a:rPr lang="en-US" sz="2400" b="1" dirty="0" smtClean="0">
                <a:solidFill>
                  <a:prstClr val="black"/>
                </a:solidFill>
                <a:latin typeface="JasmineUPC" pitchFamily="18" charset="-34"/>
                <a:cs typeface="JasmineUPC" pitchFamily="18" charset="-34"/>
              </a:rPr>
              <a:t>SD </a:t>
            </a:r>
            <a:r>
              <a:rPr lang="th-TH" sz="2400" b="1" dirty="0" smtClean="0">
                <a:solidFill>
                  <a:prstClr val="black"/>
                </a:solidFill>
                <a:latin typeface="JasmineUPC" pitchFamily="18" charset="-34"/>
                <a:cs typeface="JasmineUPC" pitchFamily="18" charset="-34"/>
              </a:rPr>
              <a:t>ของส่วนสูงตามเกณฑ์อายุ </a:t>
            </a:r>
            <a:r>
              <a:rPr lang="th-TH" sz="2400" b="1" u="sng" dirty="0" smtClean="0">
                <a:solidFill>
                  <a:prstClr val="black"/>
                </a:solidFill>
                <a:latin typeface="JasmineUPC" pitchFamily="18" charset="-34"/>
                <a:cs typeface="JasmineUPC" pitchFamily="18" charset="-34"/>
              </a:rPr>
              <a:t>ชาย </a:t>
            </a:r>
            <a:r>
              <a:rPr lang="en-US" sz="2400" b="1" u="sng" dirty="0" smtClean="0">
                <a:solidFill>
                  <a:prstClr val="black"/>
                </a:solidFill>
                <a:latin typeface="JasmineUPC" pitchFamily="18" charset="-34"/>
                <a:cs typeface="JasmineUPC" pitchFamily="18" charset="-34"/>
              </a:rPr>
              <a:t>154 </a:t>
            </a:r>
            <a:r>
              <a:rPr lang="th-TH" sz="2400" b="1" u="sng" dirty="0" smtClean="0">
                <a:solidFill>
                  <a:prstClr val="black"/>
                </a:solidFill>
                <a:latin typeface="JasmineUPC" pitchFamily="18" charset="-34"/>
                <a:cs typeface="JasmineUPC" pitchFamily="18" charset="-34"/>
              </a:rPr>
              <a:t>เซ็นติเมตร หญิง </a:t>
            </a:r>
            <a:r>
              <a:rPr lang="en-US" sz="2400" b="1" u="sng" dirty="0" smtClean="0">
                <a:solidFill>
                  <a:prstClr val="black"/>
                </a:solidFill>
                <a:latin typeface="JasmineUPC" pitchFamily="18" charset="-34"/>
                <a:cs typeface="JasmineUPC" pitchFamily="18" charset="-34"/>
              </a:rPr>
              <a:t>155 </a:t>
            </a:r>
            <a:r>
              <a:rPr lang="th-TH" sz="2400" b="1" u="sng" dirty="0">
                <a:solidFill>
                  <a:prstClr val="black"/>
                </a:solidFill>
                <a:latin typeface="JasmineUPC" pitchFamily="18" charset="-34"/>
                <a:cs typeface="JasmineUPC" pitchFamily="18" charset="-34"/>
              </a:rPr>
              <a:t>เซ็นติเมตร </a:t>
            </a:r>
            <a:endParaRPr lang="th-TH" sz="2400" b="1" u="sng" dirty="0" smtClean="0">
              <a:solidFill>
                <a:prstClr val="black"/>
              </a:solidFill>
              <a:latin typeface="JasmineUPC" pitchFamily="18" charset="-34"/>
              <a:cs typeface="JasmineUPC" pitchFamily="18" charset="-34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990776" y="3159125"/>
            <a:ext cx="7967458" cy="9540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3200" b="1" dirty="0" smtClean="0">
                <a:solidFill>
                  <a:prstClr val="black"/>
                </a:solidFill>
                <a:latin typeface="JasmineUPC" pitchFamily="18" charset="-34"/>
                <a:cs typeface="JasmineUPC" pitchFamily="18" charset="-34"/>
              </a:rPr>
              <a:t>สูงดีสมส่วน </a:t>
            </a:r>
            <a:r>
              <a:rPr lang="th-TH" sz="2400" dirty="0" smtClean="0">
                <a:solidFill>
                  <a:prstClr val="black"/>
                </a:solidFill>
                <a:latin typeface="JasmineUPC" pitchFamily="18" charset="-34"/>
                <a:cs typeface="JasmineUPC" pitchFamily="18" charset="-34"/>
              </a:rPr>
              <a:t>หมายถึง เด็กที่มีส่วนสูงอยู่ในระดับสูงตามเกณฑ์ขึ้นไป และมีน้ำหนักอยู่ในระดับสมส่วน (ในคนเดียวกัน) </a:t>
            </a:r>
            <a:endParaRPr lang="th-TH" dirty="0" smtClean="0">
              <a:solidFill>
                <a:prstClr val="black"/>
              </a:solidFill>
              <a:latin typeface="JasmineUPC" pitchFamily="18" charset="-34"/>
              <a:cs typeface="JasmineUPC" pitchFamily="18" charset="-34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990776" y="4087824"/>
            <a:ext cx="7967458" cy="89217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b="1" smtClean="0">
                <a:solidFill>
                  <a:prstClr val="black"/>
                </a:solidFill>
                <a:latin typeface="JasmineUPC" pitchFamily="18" charset="-34"/>
                <a:cs typeface="JasmineUPC" pitchFamily="18" charset="-34"/>
              </a:rPr>
              <a:t>ส่วนสูงเฉลี่ย </a:t>
            </a:r>
            <a:r>
              <a:rPr lang="th-TH" sz="2400" smtClean="0">
                <a:solidFill>
                  <a:prstClr val="black"/>
                </a:solidFill>
                <a:latin typeface="JasmineUPC" pitchFamily="18" charset="-34"/>
                <a:cs typeface="JasmineUPC" pitchFamily="18" charset="-34"/>
              </a:rPr>
              <a:t>หมายถึง ค่าเฉลี่ยของส่วนสูงในเด็กชายและ</a:t>
            </a:r>
            <a:r>
              <a:rPr lang="th-TH" sz="2000" smtClean="0">
                <a:solidFill>
                  <a:prstClr val="black"/>
                </a:solidFill>
                <a:latin typeface="JasmineUPC" pitchFamily="18" charset="-34"/>
                <a:cs typeface="JasmineUPC" pitchFamily="18" charset="-34"/>
              </a:rPr>
              <a:t>เ</a:t>
            </a:r>
            <a:r>
              <a:rPr lang="th-TH" sz="2400" smtClean="0">
                <a:solidFill>
                  <a:prstClr val="black"/>
                </a:solidFill>
                <a:latin typeface="JasmineUPC" pitchFamily="18" charset="-34"/>
                <a:cs typeface="JasmineUPC" pitchFamily="18" charset="-34"/>
              </a:rPr>
              <a:t>ด็กหญิง อายุ 12 ปี (เด็กอายุ 12 ปีเต็ม ถีง 12 ปี 11 เดือน 29 วัน)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1020940" y="4959358"/>
            <a:ext cx="7937290" cy="1261884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b="1" smtClean="0">
                <a:solidFill>
                  <a:prstClr val="black"/>
                </a:solidFill>
                <a:latin typeface="JasmineUPC" pitchFamily="18" charset="-34"/>
                <a:cs typeface="JasmineUPC" pitchFamily="18" charset="-34"/>
              </a:rPr>
              <a:t>สมส่วน </a:t>
            </a:r>
            <a:r>
              <a:rPr lang="th-TH" sz="2400" smtClean="0">
                <a:solidFill>
                  <a:prstClr val="black"/>
                </a:solidFill>
                <a:latin typeface="JasmineUPC" pitchFamily="18" charset="-34"/>
                <a:cs typeface="JasmineUPC" pitchFamily="18" charset="-34"/>
              </a:rPr>
              <a:t>หมายถึง เด็กที่มีน้ำหนักอยู่ในระดับสมส่วนเมื่อเปรียบเทียบกราฟการเจริญเติบโตกรมอนามัยปี ปี 2542 มีค่าระหว่าง+1.5 </a:t>
            </a:r>
            <a:r>
              <a:rPr lang="en-US" sz="2400" smtClean="0">
                <a:solidFill>
                  <a:prstClr val="black"/>
                </a:solidFill>
                <a:latin typeface="JasmineUPC" pitchFamily="18" charset="-34"/>
                <a:cs typeface="JasmineUPC" pitchFamily="18" charset="-34"/>
              </a:rPr>
              <a:t>SD </a:t>
            </a:r>
            <a:r>
              <a:rPr lang="th-TH" sz="2400" smtClean="0">
                <a:solidFill>
                  <a:prstClr val="black"/>
                </a:solidFill>
                <a:latin typeface="JasmineUPC" pitchFamily="18" charset="-34"/>
                <a:cs typeface="JasmineUPC" pitchFamily="18" charset="-34"/>
              </a:rPr>
              <a:t>ถึง -1.5 </a:t>
            </a:r>
            <a:r>
              <a:rPr lang="en-US" sz="2400" smtClean="0">
                <a:solidFill>
                  <a:prstClr val="black"/>
                </a:solidFill>
                <a:latin typeface="JasmineUPC" pitchFamily="18" charset="-34"/>
                <a:cs typeface="JasmineUPC" pitchFamily="18" charset="-34"/>
              </a:rPr>
              <a:t>SD </a:t>
            </a:r>
            <a:r>
              <a:rPr lang="th-TH" sz="2400" smtClean="0">
                <a:solidFill>
                  <a:prstClr val="black"/>
                </a:solidFill>
                <a:latin typeface="JasmineUPC" pitchFamily="18" charset="-34"/>
                <a:cs typeface="JasmineUPC" pitchFamily="18" charset="-34"/>
              </a:rPr>
              <a:t>ของน้ำหนักตามเกณฑ์ส่วนสูง</a:t>
            </a:r>
          </a:p>
        </p:txBody>
      </p:sp>
      <p:grpSp>
        <p:nvGrpSpPr>
          <p:cNvPr id="32" name="Group 1"/>
          <p:cNvGrpSpPr>
            <a:grpSpLocks/>
          </p:cNvGrpSpPr>
          <p:nvPr/>
        </p:nvGrpSpPr>
        <p:grpSpPr bwMode="auto">
          <a:xfrm>
            <a:off x="7093079" y="2544763"/>
            <a:ext cx="2052513" cy="4267200"/>
            <a:chOff x="7098551" y="2514600"/>
            <a:chExt cx="1858124" cy="4267200"/>
          </a:xfrm>
        </p:grpSpPr>
        <p:pic>
          <p:nvPicPr>
            <p:cNvPr id="5185" name="Picture 1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8551" y="3048000"/>
              <a:ext cx="1793875" cy="297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" name="TextBox 33"/>
            <p:cNvSpPr txBox="1"/>
            <p:nvPr/>
          </p:nvSpPr>
          <p:spPr>
            <a:xfrm>
              <a:off x="7162800" y="2514600"/>
              <a:ext cx="1793875" cy="46196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th-TH" sz="2400" b="1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ข้อมูลราย </a:t>
              </a:r>
              <a:r>
                <a:rPr lang="th-TH" sz="2400" b="1" dirty="0" err="1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รร</a:t>
              </a:r>
              <a:r>
                <a:rPr lang="th-TH" sz="2400" b="1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.</a:t>
              </a:r>
            </a:p>
          </p:txBody>
        </p:sp>
        <p:sp>
          <p:nvSpPr>
            <p:cNvPr id="35" name="Oval 18"/>
            <p:cNvSpPr/>
            <p:nvPr/>
          </p:nvSpPr>
          <p:spPr>
            <a:xfrm>
              <a:off x="7162800" y="6096000"/>
              <a:ext cx="193675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>
                <a:solidFill>
                  <a:prstClr val="white"/>
                </a:solidFill>
              </a:endParaRPr>
            </a:p>
          </p:txBody>
        </p:sp>
        <p:sp>
          <p:nvSpPr>
            <p:cNvPr id="36" name="Oval 22"/>
            <p:cNvSpPr/>
            <p:nvPr/>
          </p:nvSpPr>
          <p:spPr>
            <a:xfrm>
              <a:off x="7162800" y="64008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>
                <a:solidFill>
                  <a:prstClr val="white"/>
                </a:solidFill>
              </a:endParaRPr>
            </a:p>
          </p:txBody>
        </p:sp>
        <p:sp>
          <p:nvSpPr>
            <p:cNvPr id="37" name="Oval 23"/>
            <p:cNvSpPr/>
            <p:nvPr/>
          </p:nvSpPr>
          <p:spPr>
            <a:xfrm>
              <a:off x="7162800" y="6629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th-TH">
                <a:solidFill>
                  <a:prstClr val="white"/>
                </a:solidFill>
              </a:endParaRPr>
            </a:p>
          </p:txBody>
        </p:sp>
      </p:grpSp>
      <p:sp>
        <p:nvSpPr>
          <p:cNvPr id="3" name="ลูกศรขวา 2"/>
          <p:cNvSpPr/>
          <p:nvPr/>
        </p:nvSpPr>
        <p:spPr>
          <a:xfrm>
            <a:off x="6624200" y="4000500"/>
            <a:ext cx="489035" cy="533400"/>
          </a:xfrm>
          <a:prstGeom prst="rightArrow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408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2" grpId="0" animBg="1"/>
      <p:bldP spid="22" grpId="1" animBg="1"/>
      <p:bldP spid="26" grpId="0" animBg="1"/>
      <p:bldP spid="26" grpId="1" animBg="1"/>
      <p:bldP spid="28" grpId="0" animBg="1"/>
      <p:bldP spid="28" grpId="1" animBg="1"/>
      <p:bldP spid="31" grpId="0" animBg="1"/>
      <p:bldP spid="31" grpId="1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-39673" y="76200"/>
            <a:ext cx="9145589" cy="6858000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6303" y="3124210"/>
            <a:ext cx="8305654" cy="23082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solidFill>
              <a:srgbClr val="00B050"/>
            </a:solidFill>
          </a:ln>
        </p:spPr>
        <p:txBody>
          <a:bodyPr>
            <a:spAutoFit/>
          </a:bodyPr>
          <a:lstStyle/>
          <a:p>
            <a:pPr fontAlgn="b">
              <a:defRPr/>
            </a:pPr>
            <a:r>
              <a:rPr lang="en-US" sz="24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</a:t>
            </a:r>
            <a:r>
              <a:rPr lang="th-TH" sz="24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จัดทำฐานข้อมูล จำนวน รายชื่อ โรงเรียนที่มีปัญหาเริ่มอ้วนและอ้วน มากกว่าร้อยละ 10  </a:t>
            </a:r>
          </a:p>
          <a:p>
            <a:pPr fontAlgn="b">
              <a:defRPr/>
            </a:pPr>
            <a:r>
              <a:rPr lang="en-US" sz="2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6.</a:t>
            </a:r>
            <a:r>
              <a:rPr lang="th-TH" sz="2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ส่งเสริมวางแผนและแนวทางการแก้ปัญหา ใน </a:t>
            </a:r>
            <a:r>
              <a:rPr lang="th-TH" sz="2400" b="1" dirty="0" err="1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รร</a:t>
            </a:r>
            <a:r>
              <a:rPr lang="th-TH" sz="2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.ที่มีแก้ไขปัญหาเด็กที่มี</a:t>
            </a:r>
            <a:r>
              <a:rPr lang="th-TH" sz="24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ปัญหา</a:t>
            </a:r>
          </a:p>
          <a:p>
            <a:pPr fontAlgn="b">
              <a:defRPr/>
            </a:pPr>
            <a:r>
              <a:rPr lang="th-TH" sz="24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เริ่มอ้วนและอ้วน มากกว่าร้อยละ 10 </a:t>
            </a:r>
            <a:endParaRPr lang="th-TH" sz="24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b">
              <a:defRPr/>
            </a:pPr>
            <a:r>
              <a:rPr lang="th-TH" sz="2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7.พัฒนาคุณภาพข้อมูลชั่ง น.น.วัดส่วนสูงและประเมินภาวะโภชนาการรายงาน</a:t>
            </a:r>
            <a:r>
              <a:rPr lang="en-US" sz="2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HDC</a:t>
            </a:r>
            <a:r>
              <a:rPr lang="th-TH" sz="2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fontAlgn="b">
              <a:defRPr/>
            </a:pPr>
            <a:r>
              <a:rPr lang="th-TH" sz="2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ตาม ระยะเวลาที่กำหนดใน </a:t>
            </a:r>
            <a:r>
              <a:rPr lang="en-US" sz="2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Template</a:t>
            </a:r>
            <a:endParaRPr lang="th-TH" sz="2400" b="1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b">
              <a:defRPr/>
            </a:pPr>
            <a:r>
              <a:rPr lang="th-TH" sz="2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8.ขับเคลื่อนบูรณาการแก้ปัญหา เด็กที่มีภาวะเริ่มอ้วน และอ้วนผ่านกลไก </a:t>
            </a:r>
            <a:r>
              <a:rPr lang="en-US" sz="24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DHB </a:t>
            </a:r>
            <a:r>
              <a:rPr lang="th-TH" sz="24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endParaRPr lang="th-TH" sz="24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756" y="1738318"/>
            <a:ext cx="8078603" cy="120173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rgbClr val="0070C0"/>
            </a:solidFill>
          </a:ln>
        </p:spPr>
        <p:txBody>
          <a:bodyPr>
            <a:spAutoFit/>
          </a:bodyPr>
          <a:lstStyle/>
          <a:p>
            <a:pPr fontAlgn="b">
              <a:defRPr/>
            </a:pPr>
            <a:r>
              <a:rPr lang="en-US" sz="2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</a:t>
            </a:r>
            <a:r>
              <a:rPr lang="th-TH" sz="2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ส่งเสริม สนับสนุน การนำนโยบาย "</a:t>
            </a:r>
            <a:r>
              <a:rPr lang="th-TH" sz="2400" b="1" dirty="0" err="1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</a:t>
            </a:r>
            <a:r>
              <a:rPr lang="th-TH" sz="2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การภาวะเริ่มอ้วนและอ้วนในเด็กวัยเรียน“</a:t>
            </a:r>
          </a:p>
          <a:p>
            <a:pPr fontAlgn="b">
              <a:defRPr/>
            </a:pPr>
            <a:r>
              <a:rPr lang="th-TH" sz="2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และนโยบาย "ลดเวลาเรียนเพิ่มเวลารู้" สู่การปฏิบัติระดับจังหวัด และกำหนดแนวทาง</a:t>
            </a:r>
          </a:p>
          <a:p>
            <a:pPr eaLnBrk="0" fontAlgn="b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</a:t>
            </a:r>
            <a:r>
              <a:rPr lang="th-TH" sz="24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พัฒนาคุณภาพข้อมูลชั่ง น</a:t>
            </a:r>
            <a:r>
              <a:rPr lang="th-TH" sz="2400" b="1" dirty="0" err="1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</a:t>
            </a:r>
            <a:r>
              <a:rPr lang="th-TH" sz="24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วัดส่วนสูงและประเมิน ภาวะโภชนาการที่นำเข้าจากหน่วยงาน</a:t>
            </a:r>
            <a:endParaRPr lang="en-US" sz="2400" b="1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8346" y="5517232"/>
            <a:ext cx="8154816" cy="12001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b">
              <a:defRPr/>
            </a:pPr>
            <a:r>
              <a:rPr lang="th-TH" sz="2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9</a:t>
            </a:r>
            <a:r>
              <a:rPr lang="en-US" sz="2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2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ประสานครูในโรงเรียนมาทำการคัดกรอง </a:t>
            </a:r>
            <a:r>
              <a:rPr lang="en-US" sz="24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Obesity</a:t>
            </a:r>
            <a:endParaRPr lang="en-US" sz="24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b">
              <a:defRPr/>
            </a:pPr>
            <a:r>
              <a:rPr lang="th-TH" sz="2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10..มีการส่งต่อเด็กอ้วนกลุ่มเสี่ยง </a:t>
            </a:r>
            <a:r>
              <a:rPr lang="en-US" sz="2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4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Obesity</a:t>
            </a:r>
            <a:r>
              <a:rPr lang="en-US" sz="2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th-TH" sz="2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ได้รับการส่งต่อ</a:t>
            </a:r>
          </a:p>
          <a:p>
            <a:pPr fontAlgn="b">
              <a:defRPr/>
            </a:pPr>
            <a:r>
              <a:rPr lang="th-TH" sz="24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sz="24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sz="24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.ติดตามเยี่ยมเสริมพลัง โรงเรียนที่มีภาวะเริ่มอ้วนและอ้วน เกินร้อยละ 10</a:t>
            </a:r>
          </a:p>
        </p:txBody>
      </p:sp>
      <p:sp>
        <p:nvSpPr>
          <p:cNvPr id="13" name="Explosion 2 12"/>
          <p:cNvSpPr/>
          <p:nvPr/>
        </p:nvSpPr>
        <p:spPr>
          <a:xfrm>
            <a:off x="381066" y="228600"/>
            <a:ext cx="6401912" cy="1295400"/>
          </a:xfrm>
          <a:prstGeom prst="irregularSeal2">
            <a:avLst/>
          </a:prstGeom>
          <a:solidFill>
            <a:srgbClr val="0070C0"/>
          </a:solidFill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4000" b="1" dirty="0">
                <a:solidFill>
                  <a:prstClr val="white"/>
                </a:solidFill>
              </a:rPr>
              <a:t>กิจกรรมหลัก</a:t>
            </a:r>
          </a:p>
        </p:txBody>
      </p:sp>
    </p:spTree>
    <p:extLst>
      <p:ext uri="{BB962C8B-B14F-4D97-AF65-F5344CB8AC3E}">
        <p14:creationId xmlns:p14="http://schemas.microsoft.com/office/powerpoint/2010/main" val="209753090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0"/>
            <a:ext cx="91455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976482" y="4335506"/>
            <a:ext cx="777375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000" b="1" smtClean="0">
                <a:solidFill>
                  <a:srgbClr val="FFCC00"/>
                </a:solidFill>
                <a:latin typeface="Tahoma" pitchFamily="34" charset="0"/>
                <a:cs typeface="Tahoma" pitchFamily="34" charset="0"/>
              </a:rPr>
              <a:t>โรงเรียนส่งเสริมสุขภาพ</a:t>
            </a:r>
            <a:br>
              <a:rPr lang="en-US" sz="4000" b="1" smtClean="0">
                <a:solidFill>
                  <a:srgbClr val="FFCC00"/>
                </a:solidFill>
                <a:latin typeface="Tahoma" pitchFamily="34" charset="0"/>
                <a:cs typeface="Tahoma" pitchFamily="34" charset="0"/>
              </a:rPr>
            </a:br>
            <a:r>
              <a:rPr lang="en-US" sz="4000" b="1" smtClean="0">
                <a:solidFill>
                  <a:srgbClr val="FFCC00"/>
                </a:solidFill>
                <a:latin typeface="Tahoma" pitchFamily="34" charset="0"/>
                <a:cs typeface="Tahoma" pitchFamily="34" charset="0"/>
              </a:rPr>
              <a:t>ระดับเพชร</a:t>
            </a:r>
          </a:p>
        </p:txBody>
      </p:sp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15" t="19829" r="24706" b="18231"/>
          <a:stretch>
            <a:fillRect/>
          </a:stretch>
        </p:blipFill>
        <p:spPr bwMode="auto">
          <a:xfrm>
            <a:off x="2627787" y="2060575"/>
            <a:ext cx="4177437" cy="344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1" y="31241"/>
            <a:ext cx="9145586" cy="86943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lt1"/>
                </a:solidFill>
                <a:effectLst>
                  <a:reflection blurRad="12700" stA="48000" endA="300" endPos="55000" dir="5400000" sy="-90000" algn="bl" rotWithShape="0"/>
                </a:effectLst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th-TH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จำนวนโรงเรียนที่ผ่านมาตรฐานโรงเรียนส่งเสริมสุขภาพ ระดับเพชร ปี 2560</a:t>
            </a:r>
            <a:br>
              <a:rPr lang="th-TH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endParaRPr lang="th-TH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10246" name="วัตถุ 1"/>
          <p:cNvGraphicFramePr>
            <a:graphicFrameLocks/>
          </p:cNvGraphicFramePr>
          <p:nvPr/>
        </p:nvGraphicFramePr>
        <p:xfrm>
          <a:off x="-50805" y="985838"/>
          <a:ext cx="9213863" cy="594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" r:id="rId6" imgW="9211854" imgH="5938019" progId="Excel.Chart.8">
                  <p:embed/>
                </p:oleObj>
              </mc:Choice>
              <mc:Fallback>
                <p:oleObj r:id="rId6" imgW="9211854" imgH="5938019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0805" y="985838"/>
                        <a:ext cx="9213863" cy="5942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ตาราง 9"/>
          <p:cNvGraphicFramePr>
            <a:graphicFrameLocks noGrp="1"/>
          </p:cNvGraphicFramePr>
          <p:nvPr/>
        </p:nvGraphicFramePr>
        <p:xfrm>
          <a:off x="611300" y="958855"/>
          <a:ext cx="3456587" cy="146208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64146"/>
                <a:gridCol w="864147"/>
                <a:gridCol w="864147"/>
                <a:gridCol w="864147"/>
              </a:tblGrid>
              <a:tr h="521069">
                <a:tc gridSpan="3">
                  <a:txBody>
                    <a:bodyPr/>
                    <a:lstStyle/>
                    <a:p>
                      <a:pPr algn="ctr"/>
                      <a:r>
                        <a:rPr lang="th-TH" sz="1700" dirty="0" smtClean="0"/>
                        <a:t> </a:t>
                      </a:r>
                      <a:r>
                        <a:rPr lang="en-US" sz="1700" dirty="0" smtClean="0"/>
                        <a:t>Base  line  data</a:t>
                      </a:r>
                      <a:endParaRPr lang="th-TH" sz="1700" dirty="0"/>
                    </a:p>
                  </a:txBody>
                  <a:tcPr marL="84410" marR="84410" marT="42160" marB="42160"/>
                </a:tc>
                <a:tc hMerge="1">
                  <a:txBody>
                    <a:bodyPr/>
                    <a:lstStyle/>
                    <a:p>
                      <a:pPr algn="thaiDist"/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thaiDist"/>
                      <a:endParaRPr lang="th-TH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700" dirty="0" smtClean="0"/>
                        <a:t>เป้าหมาย </a:t>
                      </a:r>
                    </a:p>
                    <a:p>
                      <a:pPr algn="ctr"/>
                      <a:r>
                        <a:rPr lang="th-TH" sz="1700" dirty="0" smtClean="0"/>
                        <a:t>ปี 61</a:t>
                      </a:r>
                      <a:endParaRPr lang="th-TH" sz="1700" dirty="0"/>
                    </a:p>
                  </a:txBody>
                  <a:tcPr marL="84410" marR="84410" marT="42160" marB="42160"/>
                </a:tc>
              </a:tr>
              <a:tr h="470510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ปี</a:t>
                      </a:r>
                      <a:r>
                        <a:rPr lang="th-TH" sz="1800" baseline="0" dirty="0" smtClean="0"/>
                        <a:t> 58</a:t>
                      </a:r>
                      <a:endParaRPr lang="th-TH" sz="1800" dirty="0"/>
                    </a:p>
                  </a:txBody>
                  <a:tcPr marL="84410" marR="84410" marT="42160" marB="421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ปี 59</a:t>
                      </a:r>
                      <a:endParaRPr lang="th-TH" sz="1800" dirty="0"/>
                    </a:p>
                  </a:txBody>
                  <a:tcPr marL="84410" marR="84410" marT="42160" marB="421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 ปี 60</a:t>
                      </a:r>
                      <a:endParaRPr lang="th-TH" sz="1800" dirty="0"/>
                    </a:p>
                  </a:txBody>
                  <a:tcPr marL="84410" marR="84410" marT="42160" marB="42160"/>
                </a:tc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470510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1</a:t>
                      </a:r>
                      <a:endParaRPr lang="th-TH" sz="1800" dirty="0"/>
                    </a:p>
                  </a:txBody>
                  <a:tcPr marL="84410" marR="84410" marT="42160" marB="421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1</a:t>
                      </a:r>
                      <a:endParaRPr lang="th-TH" sz="1800" dirty="0"/>
                    </a:p>
                  </a:txBody>
                  <a:tcPr marL="84410" marR="84410" marT="42160" marB="421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2</a:t>
                      </a:r>
                      <a:endParaRPr lang="th-TH" sz="1800" dirty="0"/>
                    </a:p>
                  </a:txBody>
                  <a:tcPr marL="84410" marR="84410" marT="42160" marB="421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700" dirty="0" smtClean="0"/>
                        <a:t>3</a:t>
                      </a:r>
                      <a:endParaRPr lang="th-TH" sz="1700" dirty="0"/>
                    </a:p>
                  </a:txBody>
                  <a:tcPr marL="84410" marR="84410" marT="42160" marB="42160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24322" y="1188883"/>
            <a:ext cx="8784976" cy="53553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h-TH" b="1" u="sng" dirty="0">
                <a:latin typeface="TH SarabunPSK" pitchFamily="34" charset="-34"/>
                <a:cs typeface="TH SarabunPSK" pitchFamily="34" charset="-34"/>
              </a:rPr>
              <a:t>มาตรการ 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1.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พัฒนาความร่วมมือของเครือข่าย นอกกระทรวงสาธารณสุข(ศึกษาธิการ/พม.)</a:t>
            </a:r>
          </a:p>
          <a:p>
            <a:pPr>
              <a:lnSpc>
                <a:spcPct val="150000"/>
              </a:lnSpc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2.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สร้างความเข้มแข็งของภาคีเครือข่าย ระดับโรงเรียน ชุมชนและท้องถิ่น ระดับตำบล</a:t>
            </a:r>
          </a:p>
          <a:p>
            <a:pPr>
              <a:lnSpc>
                <a:spcPct val="150000"/>
              </a:lnSpc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3.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พัฒนาศักยภาพบุคลากรครู/สาธารณสุขการดำเนินงานโรงเรียนส่งเสริมสุขภาพ </a:t>
            </a:r>
            <a:endParaRPr lang="th-TH" b="1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lnSpc>
                <a:spcPct val="150000"/>
              </a:lnSpc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4.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พัฒนาคุณภาพอาหารของเด็กวัยเรียนในโรงเรียน/รอบรั้วโรงเรียน ครอบครัวและชุมชน</a:t>
            </a:r>
          </a:p>
          <a:p>
            <a:pPr>
              <a:lnSpc>
                <a:spcPct val="150000"/>
              </a:lnSpc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5.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ส่งเสริมการออกกำลังกายในเด็กวัยเรียนและจัดสภาพแวดล้อมให้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เอื้อ</a:t>
            </a:r>
          </a:p>
          <a:p>
            <a:pPr>
              <a:lnSpc>
                <a:spcPct val="150000"/>
              </a:lnSpc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6.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ส่งเสริมการดื่มนมรสจืดในเด็กวัยเรียน 2 แก้ว/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วัน</a:t>
            </a:r>
          </a:p>
          <a:p>
            <a:pPr>
              <a:lnSpc>
                <a:spcPct val="150000"/>
              </a:lnSpc>
            </a:pPr>
            <a:r>
              <a:rPr lang="th-TH" sz="3200" b="1" u="sng" dirty="0" smtClean="0">
                <a:solidFill>
                  <a:srgbClr val="0033CC"/>
                </a:solidFill>
                <a:latin typeface="TH SarabunPSK" pitchFamily="34" charset="-34"/>
                <a:cs typeface="TH SarabunPSK" pitchFamily="34" charset="-34"/>
              </a:rPr>
              <a:t>คัดกรองสายตาเด็ก ป</a:t>
            </a:r>
            <a:r>
              <a:rPr lang="en-US" sz="3200" b="1" u="sng" dirty="0" smtClean="0">
                <a:solidFill>
                  <a:srgbClr val="0033CC"/>
                </a:solidFill>
                <a:latin typeface="TH SarabunPSK" pitchFamily="34" charset="-34"/>
                <a:cs typeface="TH SarabunPSK" pitchFamily="34" charset="-34"/>
              </a:rPr>
              <a:t>.1 </a:t>
            </a:r>
            <a:r>
              <a:rPr lang="th-TH" sz="3200" b="1" u="sng" dirty="0" smtClean="0">
                <a:solidFill>
                  <a:srgbClr val="0033CC"/>
                </a:solidFill>
                <a:latin typeface="TH SarabunPSK" pitchFamily="34" charset="-34"/>
                <a:cs typeface="TH SarabunPSK" pitchFamily="34" charset="-34"/>
              </a:rPr>
              <a:t>เป้าหมาย </a:t>
            </a:r>
            <a:r>
              <a:rPr lang="en-US" sz="3200" b="1" u="sng" dirty="0" smtClean="0">
                <a:solidFill>
                  <a:srgbClr val="0033CC"/>
                </a:solidFill>
                <a:latin typeface="TH SarabunPSK" pitchFamily="34" charset="-34"/>
                <a:cs typeface="TH SarabunPSK" pitchFamily="34" charset="-34"/>
              </a:rPr>
              <a:t>8,000 </a:t>
            </a:r>
            <a:r>
              <a:rPr lang="th-TH" sz="3200" b="1" u="sng" dirty="0" smtClean="0">
                <a:solidFill>
                  <a:srgbClr val="0033CC"/>
                </a:solidFill>
                <a:latin typeface="TH SarabunPSK" pitchFamily="34" charset="-34"/>
                <a:cs typeface="TH SarabunPSK" pitchFamily="34" charset="-34"/>
              </a:rPr>
              <a:t>ราย คีย์ข้อมูล </a:t>
            </a:r>
            <a:r>
              <a:rPr lang="en-US" sz="3200" b="1" u="sng" dirty="0" smtClean="0">
                <a:solidFill>
                  <a:srgbClr val="0033CC"/>
                </a:solidFill>
                <a:latin typeface="TH SarabunPSK" pitchFamily="34" charset="-34"/>
                <a:cs typeface="TH SarabunPSK" pitchFamily="34" charset="-34"/>
              </a:rPr>
              <a:t>2,000 </a:t>
            </a:r>
            <a:r>
              <a:rPr lang="th-TH" sz="3200" b="1" u="sng" dirty="0" smtClean="0">
                <a:solidFill>
                  <a:srgbClr val="0033CC"/>
                </a:solidFill>
                <a:latin typeface="TH SarabunPSK" pitchFamily="34" charset="-34"/>
                <a:cs typeface="TH SarabunPSK" pitchFamily="34" charset="-34"/>
              </a:rPr>
              <a:t>ราย</a:t>
            </a:r>
            <a:r>
              <a:rPr lang="th-TH" sz="3200" b="1" u="sng" dirty="0" smtClean="0">
                <a:solidFill>
                  <a:srgbClr val="0033CC"/>
                </a:solidFill>
                <a:latin typeface="TH NiramitIT๙"/>
                <a:cs typeface="TH NiramitIT๙"/>
              </a:rPr>
              <a:t>≈</a:t>
            </a:r>
            <a:r>
              <a:rPr lang="en-US" sz="3200" b="1" u="sng" dirty="0" smtClean="0">
                <a:solidFill>
                  <a:srgbClr val="0033CC"/>
                </a:solidFill>
                <a:latin typeface="TH SarabunPSK" pitchFamily="34" charset="-34"/>
                <a:cs typeface="TH SarabunPSK" pitchFamily="34" charset="-34"/>
              </a:rPr>
              <a:t>25</a:t>
            </a:r>
            <a:r>
              <a:rPr lang="en-US" sz="3200" b="1" u="sng" dirty="0" smtClean="0">
                <a:solidFill>
                  <a:srgbClr val="0033CC"/>
                </a:solidFill>
                <a:latin typeface="TH NiramitIT๙"/>
                <a:cs typeface="TH NiramitIT๙"/>
              </a:rPr>
              <a:t> %</a:t>
            </a:r>
            <a:endParaRPr lang="th-TH" sz="3200" b="1" u="sng" dirty="0">
              <a:solidFill>
                <a:srgbClr val="0033CC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22949519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สลิปสตรีม">
  <a:themeElements>
    <a:clrScheme name="สลิปสตรีม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สลิปสตรีม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สลิปสตรีม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ทางเดิน">
  <a:themeElements>
    <a:clrScheme name="ทางเดิน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ทางเดิน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ทางเดิน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Green Segoe 4-3 template-template_April-17-2007">
  <a:themeElements>
    <a:clrScheme name="Green Template-Template">
      <a:dk1>
        <a:srgbClr val="000000"/>
      </a:dk1>
      <a:lt1>
        <a:srgbClr val="FFFFFF"/>
      </a:lt1>
      <a:dk2>
        <a:srgbClr val="1F7335"/>
      </a:dk2>
      <a:lt2>
        <a:srgbClr val="C4FF8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ทางเดิน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1038</TotalTime>
  <Words>746</Words>
  <Application>Microsoft Office PowerPoint</Application>
  <PresentationFormat>Custom</PresentationFormat>
  <Paragraphs>81</Paragraphs>
  <Slides>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HDOfficeLightV0</vt:lpstr>
      <vt:lpstr>สลิปสตรีม</vt:lpstr>
      <vt:lpstr>ทางเดิน</vt:lpstr>
      <vt:lpstr>Green Segoe 4-3 template-template_April-17-2007</vt:lpstr>
      <vt:lpstr>Microsoft Excel Chart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Excellence ที่  1    Prevention &amp; Promotion Excellence</dc:title>
  <dc:creator>promote-4</dc:creator>
  <cp:lastModifiedBy>Windows User</cp:lastModifiedBy>
  <cp:revision>159</cp:revision>
  <cp:lastPrinted>2017-11-07T05:28:16Z</cp:lastPrinted>
  <dcterms:created xsi:type="dcterms:W3CDTF">2017-11-07T02:23:33Z</dcterms:created>
  <dcterms:modified xsi:type="dcterms:W3CDTF">2017-11-17T06:27:37Z</dcterms:modified>
</cp:coreProperties>
</file>