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71" r:id="rId11"/>
    <p:sldId id="269" r:id="rId12"/>
    <p:sldId id="260" r:id="rId13"/>
    <p:sldId id="268" r:id="rId14"/>
    <p:sldId id="267" r:id="rId15"/>
    <p:sldId id="270" r:id="rId16"/>
  </p:sldIdLst>
  <p:sldSz cx="9144000" cy="6858000" type="screen4x3"/>
  <p:notesSz cx="6797675" cy="987425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5B3D7"/>
    <a:srgbClr val="000000"/>
    <a:srgbClr val="C0504D"/>
    <a:srgbClr val="FFC000"/>
    <a:srgbClr val="9BBB5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208" autoAdjust="0"/>
  </p:normalViewPr>
  <p:slideViewPr>
    <p:cSldViewPr>
      <p:cViewPr>
        <p:scale>
          <a:sx n="66" d="100"/>
          <a:sy n="66" d="100"/>
        </p:scale>
        <p:origin x="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619;&#3634;&#3618;&#3591;&#3634;&#3609;&#3648;&#3585;&#3636;&#3604;&#3605;&#3634;&#3618;\&#3648;&#3585;&#3636;&#3604;%20&#3605;&#3634;&#3618;%20&#3648;&#3614;&#3636;&#3656;&#3617;%20&#3617;&#3634;&#3619;&#3604;&#3634;%20&#3648;&#3604;&#3655;&#3585;%20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op%20%20&#3611;&#3637;(1)\op_visit_summary_255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10"/>
  <c:chart>
    <c:plotArea>
      <c:layout>
        <c:manualLayout>
          <c:layoutTarget val="inner"/>
          <c:xMode val="edge"/>
          <c:yMode val="edge"/>
          <c:x val="4.1727648005813113E-2"/>
          <c:y val="0.18415413053913063"/>
          <c:w val="0.90038092811109538"/>
          <c:h val="0.66030760746346595"/>
        </c:manualLayout>
      </c:layout>
      <c:lineChart>
        <c:grouping val="standard"/>
        <c:ser>
          <c:idx val="0"/>
          <c:order val="0"/>
          <c:tx>
            <c:strRef>
              <c:f>'อัตราเกิด ตาย เพิ่ม มารดา เด็ก'!$B$14</c:f>
              <c:strCache>
                <c:ptCount val="1"/>
                <c:pt idx="0">
                  <c:v>อัตราเกิด</c:v>
                </c:pt>
              </c:strCache>
            </c:strRef>
          </c:tx>
          <c:spPr>
            <a:ln w="76200">
              <a:solidFill>
                <a:srgbClr val="0066FF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2000" b="1"/>
                </a:pPr>
                <a:endParaRPr lang="th-TH"/>
              </a:p>
            </c:txPr>
            <c:dLblPos val="t"/>
            <c:showVal val="1"/>
          </c:dLbls>
          <c:cat>
            <c:numRef>
              <c:f>'อัตราเกิด ตาย เพิ่ม มารดา เด็ก'!$C$13:$N$13</c:f>
              <c:numCache>
                <c:formatCode>General</c:formatCode>
                <c:ptCount val="12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</c:numCache>
            </c:numRef>
          </c:cat>
          <c:val>
            <c:numRef>
              <c:f>'อัตราเกิด ตาย เพิ่ม มารดา เด็ก'!$C$14:$N$14</c:f>
              <c:numCache>
                <c:formatCode>General</c:formatCode>
                <c:ptCount val="12"/>
                <c:pt idx="0">
                  <c:v>9.16</c:v>
                </c:pt>
                <c:pt idx="1">
                  <c:v>9.17</c:v>
                </c:pt>
                <c:pt idx="2">
                  <c:v>8.34</c:v>
                </c:pt>
                <c:pt idx="3">
                  <c:v>8.4600000000000026</c:v>
                </c:pt>
                <c:pt idx="4">
                  <c:v>9.2100000000000009</c:v>
                </c:pt>
                <c:pt idx="5">
                  <c:v>8.65</c:v>
                </c:pt>
                <c:pt idx="6">
                  <c:v>8.82</c:v>
                </c:pt>
                <c:pt idx="7">
                  <c:v>8.77</c:v>
                </c:pt>
                <c:pt idx="8">
                  <c:v>8.43</c:v>
                </c:pt>
                <c:pt idx="9">
                  <c:v>7.59</c:v>
                </c:pt>
                <c:pt idx="10">
                  <c:v>8.1</c:v>
                </c:pt>
                <c:pt idx="11">
                  <c:v>9.34</c:v>
                </c:pt>
              </c:numCache>
            </c:numRef>
          </c:val>
        </c:ser>
        <c:ser>
          <c:idx val="1"/>
          <c:order val="1"/>
          <c:tx>
            <c:strRef>
              <c:f>'อัตราเกิด ตาย เพิ่ม มารดา เด็ก'!$B$15</c:f>
              <c:strCache>
                <c:ptCount val="1"/>
                <c:pt idx="0">
                  <c:v>อัตราตาย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2000" b="1"/>
                </a:pPr>
                <a:endParaRPr lang="th-TH"/>
              </a:p>
            </c:txPr>
            <c:dLblPos val="t"/>
            <c:showVal val="1"/>
          </c:dLbls>
          <c:cat>
            <c:numRef>
              <c:f>'อัตราเกิด ตาย เพิ่ม มารดา เด็ก'!$C$13:$N$13</c:f>
              <c:numCache>
                <c:formatCode>General</c:formatCode>
                <c:ptCount val="12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</c:numCache>
            </c:numRef>
          </c:cat>
          <c:val>
            <c:numRef>
              <c:f>'อัตราเกิด ตาย เพิ่ม มารดา เด็ก'!$C$15:$N$15</c:f>
              <c:numCache>
                <c:formatCode>General</c:formatCode>
                <c:ptCount val="12"/>
                <c:pt idx="0">
                  <c:v>5.1599999999999975</c:v>
                </c:pt>
                <c:pt idx="1">
                  <c:v>5.0599999999999996</c:v>
                </c:pt>
                <c:pt idx="2">
                  <c:v>4.63</c:v>
                </c:pt>
                <c:pt idx="3">
                  <c:v>3.8899999999999997</c:v>
                </c:pt>
                <c:pt idx="4">
                  <c:v>4.5</c:v>
                </c:pt>
                <c:pt idx="5">
                  <c:v>4.45</c:v>
                </c:pt>
                <c:pt idx="6">
                  <c:v>4.9400000000000004</c:v>
                </c:pt>
                <c:pt idx="7">
                  <c:v>5.29</c:v>
                </c:pt>
                <c:pt idx="8">
                  <c:v>5.75</c:v>
                </c:pt>
                <c:pt idx="9">
                  <c:v>5.39</c:v>
                </c:pt>
                <c:pt idx="10">
                  <c:v>5.31</c:v>
                </c:pt>
                <c:pt idx="11">
                  <c:v>6.25</c:v>
                </c:pt>
              </c:numCache>
            </c:numRef>
          </c:val>
        </c:ser>
        <c:ser>
          <c:idx val="2"/>
          <c:order val="2"/>
          <c:tx>
            <c:strRef>
              <c:f>'อัตราเกิด ตาย เพิ่ม มารดา เด็ก'!$B$16</c:f>
              <c:strCache>
                <c:ptCount val="1"/>
                <c:pt idx="0">
                  <c:v>อัตราเพิ่ม</c:v>
                </c:pt>
              </c:strCache>
            </c:strRef>
          </c:tx>
          <c:spPr>
            <a:ln w="76200">
              <a:solidFill>
                <a:schemeClr val="tx1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2000" b="1"/>
                </a:pPr>
                <a:endParaRPr lang="th-TH"/>
              </a:p>
            </c:txPr>
            <c:dLblPos val="t"/>
            <c:showVal val="1"/>
          </c:dLbls>
          <c:cat>
            <c:numRef>
              <c:f>'อัตราเกิด ตาย เพิ่ม มารดา เด็ก'!$C$13:$N$13</c:f>
              <c:numCache>
                <c:formatCode>General</c:formatCode>
                <c:ptCount val="12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</c:numCache>
            </c:numRef>
          </c:cat>
          <c:val>
            <c:numRef>
              <c:f>'อัตราเกิด ตาย เพิ่ม มารดา เด็ก'!$C$16:$N$16</c:f>
              <c:numCache>
                <c:formatCode>General</c:formatCode>
                <c:ptCount val="12"/>
                <c:pt idx="0">
                  <c:v>0.4</c:v>
                </c:pt>
                <c:pt idx="1">
                  <c:v>0.41000000000000031</c:v>
                </c:pt>
                <c:pt idx="2">
                  <c:v>0.37000000000000038</c:v>
                </c:pt>
                <c:pt idx="3">
                  <c:v>0.46</c:v>
                </c:pt>
                <c:pt idx="4">
                  <c:v>0.47000000000000008</c:v>
                </c:pt>
                <c:pt idx="5">
                  <c:v>0.42000000000000032</c:v>
                </c:pt>
                <c:pt idx="6">
                  <c:v>0.39000000000000284</c:v>
                </c:pt>
                <c:pt idx="7">
                  <c:v>0.35000000000000031</c:v>
                </c:pt>
                <c:pt idx="8">
                  <c:v>0.27</c:v>
                </c:pt>
                <c:pt idx="9">
                  <c:v>0.22000000000000061</c:v>
                </c:pt>
                <c:pt idx="10">
                  <c:v>0.28000000000000008</c:v>
                </c:pt>
                <c:pt idx="11">
                  <c:v>0.31000000000000238</c:v>
                </c:pt>
              </c:numCache>
            </c:numRef>
          </c:val>
        </c:ser>
        <c:marker val="1"/>
        <c:axId val="70212224"/>
        <c:axId val="70230400"/>
      </c:lineChart>
      <c:catAx>
        <c:axId val="70212224"/>
        <c:scaling>
          <c:orientation val="minMax"/>
        </c:scaling>
        <c:axPos val="b"/>
        <c:numFmt formatCode="General" sourceLinked="1"/>
        <c:tickLblPos val="nextTo"/>
        <c:crossAx val="70230400"/>
        <c:crosses val="autoZero"/>
        <c:auto val="1"/>
        <c:lblAlgn val="ctr"/>
        <c:lblOffset val="100"/>
      </c:catAx>
      <c:valAx>
        <c:axId val="70230400"/>
        <c:scaling>
          <c:orientation val="minMax"/>
        </c:scaling>
        <c:axPos val="l"/>
        <c:numFmt formatCode="General" sourceLinked="1"/>
        <c:tickLblPos val="nextTo"/>
        <c:crossAx val="70212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83264424155281"/>
          <c:y val="3.9888681230021344E-2"/>
          <c:w val="0.43167355758447407"/>
          <c:h val="9.7824563775023604E-2"/>
        </c:manualLayout>
      </c:layout>
    </c:legend>
    <c:plotVisOnly val="1"/>
    <c:dispBlanksAs val="gap"/>
  </c:chart>
  <c:txPr>
    <a:bodyPr/>
    <a:lstStyle/>
    <a:p>
      <a:pPr>
        <a:defRPr sz="2400">
          <a:latin typeface="TH SarabunPSK" pitchFamily="34" charset="-34"/>
          <a:cs typeface="TH SarabunPSK" pitchFamily="34" charset="-34"/>
        </a:defRPr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0.19422459764722821"/>
          <c:y val="2.6626209567519543E-2"/>
          <c:w val="0.76449096954496121"/>
          <c:h val="0.84878733530155093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2553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Sheet1!$A$2:$A$14</c:f>
              <c:strCache>
                <c:ptCount val="13"/>
                <c:pt idx="0">
                  <c:v>COPD</c:v>
                </c:pt>
                <c:pt idx="1">
                  <c:v>ลูกตาย แม่ตาย</c:v>
                </c:pt>
                <c:pt idx="2">
                  <c:v> Success suicide</c:v>
                </c:pt>
                <c:pt idx="3">
                  <c:v>เอดส์</c:v>
                </c:pt>
                <c:pt idx="4">
                  <c:v>CKD</c:v>
                </c:pt>
                <c:pt idx="5">
                  <c:v>เบาหวาน</c:v>
                </c:pt>
                <c:pt idx="6">
                  <c:v>ปอดอักเสบ</c:v>
                </c:pt>
                <c:pt idx="7">
                  <c:v>ติดเชื้อในกระแสโลหิต</c:v>
                </c:pt>
                <c:pt idx="8">
                  <c:v>อุบัติเหตุ</c:v>
                </c:pt>
                <c:pt idx="9">
                  <c:v>หลอดเลือดและสมอง</c:v>
                </c:pt>
                <c:pt idx="10">
                  <c:v>ความดันโลหิตสูง</c:v>
                </c:pt>
                <c:pt idx="11">
                  <c:v>มะเร็ง</c:v>
                </c:pt>
                <c:pt idx="12">
                  <c:v>ระบบไหลเวียนเลือด</c:v>
                </c:pt>
              </c:strCache>
            </c:strRef>
          </c:cat>
          <c:val>
            <c:numRef>
              <c:f>Sheet1!$B$2:$B$14</c:f>
              <c:numCache>
                <c:formatCode>_-* #,##0.00_-;\-* #,##0.00_-;_-* "-"??_-;_-@_-</c:formatCode>
                <c:ptCount val="13"/>
                <c:pt idx="0">
                  <c:v>2.4756117855625082</c:v>
                </c:pt>
                <c:pt idx="1">
                  <c:v>7.4</c:v>
                </c:pt>
                <c:pt idx="2">
                  <c:v>7.8394373209479387</c:v>
                </c:pt>
                <c:pt idx="3" formatCode="0.00">
                  <c:v>3.0257477379097311</c:v>
                </c:pt>
                <c:pt idx="4">
                  <c:v>6.4640974400798799</c:v>
                </c:pt>
                <c:pt idx="5">
                  <c:v>5.6388935115590444</c:v>
                </c:pt>
                <c:pt idx="6">
                  <c:v>30.25747737909731</c:v>
                </c:pt>
                <c:pt idx="7" formatCode="General">
                  <c:v>55.84</c:v>
                </c:pt>
                <c:pt idx="8">
                  <c:v>44.423478152038321</c:v>
                </c:pt>
                <c:pt idx="9">
                  <c:v>32.595555176573043</c:v>
                </c:pt>
                <c:pt idx="10">
                  <c:v>35.346234938309131</c:v>
                </c:pt>
                <c:pt idx="11">
                  <c:v>68.079324102968897</c:v>
                </c:pt>
                <c:pt idx="12">
                  <c:v>69.867265948097469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Sheet1!$A$2:$A$14</c:f>
              <c:strCache>
                <c:ptCount val="13"/>
                <c:pt idx="0">
                  <c:v>COPD</c:v>
                </c:pt>
                <c:pt idx="1">
                  <c:v>ลูกตาย แม่ตาย</c:v>
                </c:pt>
                <c:pt idx="2">
                  <c:v> Success suicide</c:v>
                </c:pt>
                <c:pt idx="3">
                  <c:v>เอดส์</c:v>
                </c:pt>
                <c:pt idx="4">
                  <c:v>CKD</c:v>
                </c:pt>
                <c:pt idx="5">
                  <c:v>เบาหวาน</c:v>
                </c:pt>
                <c:pt idx="6">
                  <c:v>ปอดอักเสบ</c:v>
                </c:pt>
                <c:pt idx="7">
                  <c:v>ติดเชื้อในกระแสโลหิต</c:v>
                </c:pt>
                <c:pt idx="8">
                  <c:v>อุบัติเหตุ</c:v>
                </c:pt>
                <c:pt idx="9">
                  <c:v>หลอดเลือดและสมอง</c:v>
                </c:pt>
                <c:pt idx="10">
                  <c:v>ความดันโลหิตสูง</c:v>
                </c:pt>
                <c:pt idx="11">
                  <c:v>มะเร็ง</c:v>
                </c:pt>
                <c:pt idx="12">
                  <c:v>ระบบไหลเวียนเลือด</c:v>
                </c:pt>
              </c:strCache>
            </c:strRef>
          </c:cat>
          <c:val>
            <c:numRef>
              <c:f>Sheet1!$C$2:$C$14</c:f>
              <c:numCache>
                <c:formatCode>0.00</c:formatCode>
                <c:ptCount val="13"/>
                <c:pt idx="0">
                  <c:v>3.7189621616260955</c:v>
                </c:pt>
                <c:pt idx="1">
                  <c:v>4.5999999999999996</c:v>
                </c:pt>
                <c:pt idx="2">
                  <c:v>8.6775783771275528</c:v>
                </c:pt>
                <c:pt idx="3">
                  <c:v>5.9227915907378561</c:v>
                </c:pt>
                <c:pt idx="4">
                  <c:v>9.9172324310029207</c:v>
                </c:pt>
                <c:pt idx="5">
                  <c:v>11.707843842156228</c:v>
                </c:pt>
                <c:pt idx="6">
                  <c:v>37.051882276941448</c:v>
                </c:pt>
                <c:pt idx="7">
                  <c:v>44.9</c:v>
                </c:pt>
                <c:pt idx="8">
                  <c:v>53.029645638001746</c:v>
                </c:pt>
                <c:pt idx="9">
                  <c:v>49.172944137056149</c:v>
                </c:pt>
                <c:pt idx="10">
                  <c:v>60.605309300573438</c:v>
                </c:pt>
                <c:pt idx="11">
                  <c:v>82.91908227032998</c:v>
                </c:pt>
                <c:pt idx="12" formatCode="_-* #,##0.00_-;\-* #,##0.00_-;_-* &quot;-&quot;??_-;_-@_-">
                  <c:v>111.15564683082435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2555</c:v>
                </c:pt>
              </c:strCache>
            </c:strRef>
          </c:tx>
          <c:spPr>
            <a:solidFill>
              <a:srgbClr val="0066FF"/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th-TH"/>
              </a:p>
            </c:txPr>
            <c:showVal val="1"/>
          </c:dLbls>
          <c:cat>
            <c:strRef>
              <c:f>Sheet1!$A$2:$A$14</c:f>
              <c:strCache>
                <c:ptCount val="13"/>
                <c:pt idx="0">
                  <c:v>COPD</c:v>
                </c:pt>
                <c:pt idx="1">
                  <c:v>ลูกตาย แม่ตาย</c:v>
                </c:pt>
                <c:pt idx="2">
                  <c:v> Success suicide</c:v>
                </c:pt>
                <c:pt idx="3">
                  <c:v>เอดส์</c:v>
                </c:pt>
                <c:pt idx="4">
                  <c:v>CKD</c:v>
                </c:pt>
                <c:pt idx="5">
                  <c:v>เบาหวาน</c:v>
                </c:pt>
                <c:pt idx="6">
                  <c:v>ปอดอักเสบ</c:v>
                </c:pt>
                <c:pt idx="7">
                  <c:v>ติดเชื้อในกระแสโลหิต</c:v>
                </c:pt>
                <c:pt idx="8">
                  <c:v>อุบัติเหตุ</c:v>
                </c:pt>
                <c:pt idx="9">
                  <c:v>หลอดเลือดและสมอง</c:v>
                </c:pt>
                <c:pt idx="10">
                  <c:v>ความดันโลหิตสูง</c:v>
                </c:pt>
                <c:pt idx="11">
                  <c:v>มะเร็ง</c:v>
                </c:pt>
                <c:pt idx="12">
                  <c:v>ระบบไหลเวียนเลือด</c:v>
                </c:pt>
              </c:strCache>
            </c:strRef>
          </c:cat>
          <c:val>
            <c:numRef>
              <c:f>Sheet1!$D$2:$D$14</c:f>
              <c:numCache>
                <c:formatCode>0.00</c:formatCode>
                <c:ptCount val="13"/>
                <c:pt idx="0">
                  <c:v>3.2987151504489001</c:v>
                </c:pt>
                <c:pt idx="1">
                  <c:v>6.87</c:v>
                </c:pt>
                <c:pt idx="2">
                  <c:v>9.2089131283365049</c:v>
                </c:pt>
                <c:pt idx="3">
                  <c:v>10.720824238958926</c:v>
                </c:pt>
                <c:pt idx="4">
                  <c:v>12.095288884979302</c:v>
                </c:pt>
                <c:pt idx="5">
                  <c:v>12.645074743387449</c:v>
                </c:pt>
                <c:pt idx="6">
                  <c:v>29.138650495631953</c:v>
                </c:pt>
                <c:pt idx="7">
                  <c:v>41.230000000000011</c:v>
                </c:pt>
                <c:pt idx="8">
                  <c:v>45.219886854070324</c:v>
                </c:pt>
                <c:pt idx="9">
                  <c:v>57.315175739049636</c:v>
                </c:pt>
                <c:pt idx="10">
                  <c:v>64.599838362957584</c:v>
                </c:pt>
                <c:pt idx="11">
                  <c:v>100.19847269488531</c:v>
                </c:pt>
                <c:pt idx="12">
                  <c:v>125.62606864626228</c:v>
                </c:pt>
              </c:numCache>
            </c:numRef>
          </c:val>
        </c:ser>
        <c:gapWidth val="33"/>
        <c:axId val="74245248"/>
        <c:axId val="74246784"/>
      </c:barChart>
      <c:catAx>
        <c:axId val="74245248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th-TH"/>
          </a:p>
        </c:txPr>
        <c:crossAx val="74246784"/>
        <c:crosses val="autoZero"/>
        <c:auto val="1"/>
        <c:lblAlgn val="ctr"/>
        <c:lblOffset val="100"/>
      </c:catAx>
      <c:valAx>
        <c:axId val="74246784"/>
        <c:scaling>
          <c:orientation val="minMax"/>
        </c:scaling>
        <c:axPos val="b"/>
        <c:numFmt formatCode="_-* #,##0.00_-;\-* #,##0.00_-;_-* &quot;-&quot;??_-;_-@_-" sourceLinked="1"/>
        <c:tickLblPos val="nextTo"/>
        <c:crossAx val="74245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75459272433895"/>
          <c:y val="0.30482302242738785"/>
          <c:w val="0.11795247985943541"/>
          <c:h val="0.24451550091898255"/>
        </c:manualLayout>
      </c:layout>
      <c:txPr>
        <a:bodyPr/>
        <a:lstStyle/>
        <a:p>
          <a:pPr>
            <a:defRPr sz="2400"/>
          </a:pPr>
          <a:endParaRPr lang="th-TH"/>
        </a:p>
      </c:txPr>
    </c:legend>
    <c:plotVisOnly val="1"/>
    <c:dispBlanksAs val="gap"/>
  </c:chart>
  <c:txPr>
    <a:bodyPr/>
    <a:lstStyle/>
    <a:p>
      <a:pPr>
        <a:defRPr sz="1800">
          <a:latin typeface="TH SarabunPSK" pitchFamily="34" charset="-34"/>
          <a:cs typeface="TH SarabunPSK" pitchFamily="34" charset="-34"/>
        </a:defRPr>
      </a:pPr>
      <a:endParaRPr lang="th-TH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0.12438342082239708"/>
          <c:y val="3.8978627671541075E-2"/>
          <c:w val="0.84990387139107793"/>
          <c:h val="0.85858480527771852"/>
        </c:manualLayout>
      </c:layout>
      <c:lineChart>
        <c:grouping val="standard"/>
        <c:ser>
          <c:idx val="0"/>
          <c:order val="0"/>
          <c:tx>
            <c:strRef>
              <c:f>OP_PP!$C$15</c:f>
              <c:strCache>
                <c:ptCount val="1"/>
                <c:pt idx="0">
                  <c:v>OP</c:v>
                </c:pt>
              </c:strCache>
            </c:strRef>
          </c:tx>
          <c:spPr>
            <a:ln w="762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0833333333333409E-2"/>
                  <c:y val="4.825363052077139E-2"/>
                </c:manualLayout>
              </c:layout>
              <c:showVal val="1"/>
            </c:dLbl>
            <c:dLbl>
              <c:idx val="1"/>
              <c:layout>
                <c:manualLayout>
                  <c:x val="-2.7777777777777877E-2"/>
                  <c:y val="3.3015641935264545E-2"/>
                </c:manualLayout>
              </c:layout>
              <c:showVal val="1"/>
            </c:dLbl>
            <c:dLbl>
              <c:idx val="2"/>
              <c:layout>
                <c:manualLayout>
                  <c:x val="-3.4722222222222224E-2"/>
                  <c:y val="4.3174300992268967E-2"/>
                </c:manualLayout>
              </c:layout>
              <c:showVal val="1"/>
            </c:dLbl>
            <c:dLbl>
              <c:idx val="3"/>
              <c:layout>
                <c:manualLayout>
                  <c:x val="-3.4722222222222224E-2"/>
                  <c:y val="3.555530669951569E-2"/>
                </c:manualLayout>
              </c:layout>
              <c:showVal val="1"/>
            </c:dLbl>
            <c:dLbl>
              <c:idx val="4"/>
              <c:layout>
                <c:manualLayout>
                  <c:x val="-2.5000000000000112E-2"/>
                  <c:y val="4.5713965756520335E-2"/>
                </c:manualLayout>
              </c:layout>
              <c:showVal val="1"/>
            </c:dLbl>
            <c:dLbl>
              <c:idx val="5"/>
              <c:layout>
                <c:manualLayout>
                  <c:x val="-4.8611111111111022E-2"/>
                  <c:y val="5.0793295285022522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th-TH"/>
              </a:p>
            </c:txPr>
            <c:showVal val="1"/>
          </c:dLbls>
          <c:cat>
            <c:numRef>
              <c:f>OP_PP!$D$14:$I$14</c:f>
              <c:numCache>
                <c:formatCode>General</c:formatCode>
                <c:ptCount val="6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  <c:pt idx="5">
                  <c:v>2556</c:v>
                </c:pt>
              </c:numCache>
            </c:numRef>
          </c:cat>
          <c:val>
            <c:numRef>
              <c:f>OP_PP!$D$15:$I$15</c:f>
              <c:numCache>
                <c:formatCode>_-" "* #,##0_-;\-" "* #,##0_-;_-" "* "-"_-;_-@_-</c:formatCode>
                <c:ptCount val="6"/>
                <c:pt idx="0">
                  <c:v>209851396</c:v>
                </c:pt>
                <c:pt idx="1">
                  <c:v>224062532</c:v>
                </c:pt>
                <c:pt idx="2">
                  <c:v>271970802</c:v>
                </c:pt>
                <c:pt idx="3">
                  <c:v>267929725</c:v>
                </c:pt>
                <c:pt idx="4">
                  <c:v>329232136</c:v>
                </c:pt>
                <c:pt idx="5">
                  <c:v>346221521</c:v>
                </c:pt>
              </c:numCache>
            </c:numRef>
          </c:val>
        </c:ser>
        <c:ser>
          <c:idx val="1"/>
          <c:order val="1"/>
          <c:tx>
            <c:strRef>
              <c:f>OP_PP!$C$16</c:f>
              <c:strCache>
                <c:ptCount val="1"/>
                <c:pt idx="0">
                  <c:v>PP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6968613298337678E-2"/>
                  <c:y val="-4.2142237224686518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6750328083989585E-2"/>
                  <c:y val="-5.182535905260505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7063538932633422E-2"/>
                  <c:y val="-4.423216135470124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504822834645669E-2"/>
                  <c:y val="-6.1084536841137127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5089457567804024E-2"/>
                  <c:y val="-3.5422724200405549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1679571303586946E-2"/>
                  <c:y val="-3.6138029780069046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Val val="1"/>
          </c:dLbls>
          <c:cat>
            <c:numRef>
              <c:f>OP_PP!$D$14:$I$14</c:f>
              <c:numCache>
                <c:formatCode>General</c:formatCode>
                <c:ptCount val="6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  <c:pt idx="5">
                  <c:v>2556</c:v>
                </c:pt>
              </c:numCache>
            </c:numRef>
          </c:cat>
          <c:val>
            <c:numRef>
              <c:f>OP_PP!$D$16:$I$16</c:f>
              <c:numCache>
                <c:formatCode>_-" "* #,##0_-;\-" "* #,##0_-;_-" "* "-"_-;_-@_-</c:formatCode>
                <c:ptCount val="6"/>
                <c:pt idx="0">
                  <c:v>37071348</c:v>
                </c:pt>
                <c:pt idx="1">
                  <c:v>46769843</c:v>
                </c:pt>
                <c:pt idx="2">
                  <c:v>35877747</c:v>
                </c:pt>
                <c:pt idx="3">
                  <c:v>41793996</c:v>
                </c:pt>
                <c:pt idx="4">
                  <c:v>69038451</c:v>
                </c:pt>
                <c:pt idx="5">
                  <c:v>69197393</c:v>
                </c:pt>
              </c:numCache>
            </c:numRef>
          </c:val>
        </c:ser>
        <c:ser>
          <c:idx val="2"/>
          <c:order val="2"/>
          <c:tx>
            <c:strRef>
              <c:f>OP_PP!$C$17</c:f>
              <c:strCache>
                <c:ptCount val="1"/>
                <c:pt idx="0">
                  <c:v>IP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0833333333333409E-2"/>
                  <c:y val="-3.8094971463766801E-2"/>
                </c:manualLayout>
              </c:layout>
              <c:showVal val="1"/>
            </c:dLbl>
            <c:dLbl>
              <c:idx val="1"/>
              <c:layout>
                <c:manualLayout>
                  <c:x val="-2.0833333333333343E-2"/>
                  <c:y val="-3.8094971463766891E-2"/>
                </c:manualLayout>
              </c:layout>
              <c:showVal val="1"/>
            </c:dLbl>
            <c:dLbl>
              <c:idx val="2"/>
              <c:layout>
                <c:manualLayout>
                  <c:x val="-2.7777777777777912E-2"/>
                  <c:y val="2.7936312406762483E-2"/>
                </c:manualLayout>
              </c:layout>
              <c:showVal val="1"/>
            </c:dLbl>
            <c:dLbl>
              <c:idx val="3"/>
              <c:layout>
                <c:manualLayout>
                  <c:x val="-0.05"/>
                  <c:y val="-4.31743009922689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4.1666776027996434E-2"/>
                  <c:y val="-3.555530669951569E-2"/>
                </c:manualLayout>
              </c:layout>
              <c:showVal val="1"/>
            </c:dLbl>
            <c:dLbl>
              <c:idx val="5"/>
              <c:layout>
                <c:manualLayout>
                  <c:x val="-4.0277777777777676E-2"/>
                  <c:y val="-3.301564193526454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th-TH"/>
              </a:p>
            </c:txPr>
            <c:showVal val="1"/>
          </c:dLbls>
          <c:cat>
            <c:numRef>
              <c:f>OP_PP!$D$14:$I$14</c:f>
              <c:numCache>
                <c:formatCode>General</c:formatCode>
                <c:ptCount val="6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  <c:pt idx="5">
                  <c:v>2556</c:v>
                </c:pt>
              </c:numCache>
            </c:numRef>
          </c:cat>
          <c:val>
            <c:numRef>
              <c:f>OP_PP!$D$17:$I$17</c:f>
              <c:numCache>
                <c:formatCode>_-" "* #,##0_-;\-" "* #,##0_-;_-" "* "-"_-;_-@_-</c:formatCode>
                <c:ptCount val="6"/>
                <c:pt idx="0">
                  <c:v>222437747.96000004</c:v>
                </c:pt>
                <c:pt idx="1">
                  <c:v>229594286.09999996</c:v>
                </c:pt>
                <c:pt idx="2">
                  <c:v>236074100.13</c:v>
                </c:pt>
                <c:pt idx="3" formatCode="#,##0.00_ ;[Red]\-#,##0.00\ ">
                  <c:v>270242102.91000003</c:v>
                </c:pt>
                <c:pt idx="4">
                  <c:v>372179680.03000003</c:v>
                </c:pt>
                <c:pt idx="5">
                  <c:v>374696787.22000009</c:v>
                </c:pt>
              </c:numCache>
            </c:numRef>
          </c:val>
        </c:ser>
        <c:marker val="1"/>
        <c:axId val="70293376"/>
        <c:axId val="70294912"/>
      </c:lineChart>
      <c:catAx>
        <c:axId val="70293376"/>
        <c:scaling>
          <c:orientation val="minMax"/>
        </c:scaling>
        <c:axPos val="b"/>
        <c:numFmt formatCode="General" sourceLinked="1"/>
        <c:tickLblPos val="nextTo"/>
        <c:crossAx val="70294912"/>
        <c:crosses val="autoZero"/>
        <c:auto val="1"/>
        <c:lblAlgn val="ctr"/>
        <c:lblOffset val="100"/>
      </c:catAx>
      <c:valAx>
        <c:axId val="70294912"/>
        <c:scaling>
          <c:orientation val="minMax"/>
          <c:min val="1"/>
        </c:scaling>
        <c:axPos val="l"/>
        <c:numFmt formatCode="_-&quot; &quot;* #,##0_-;\-&quot; &quot;* #,##0_-;_-&quot; &quot;* &quot;-&quot;_-;_-@_-" sourceLinked="1"/>
        <c:tickLblPos val="nextTo"/>
        <c:crossAx val="70293376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20297222222222241"/>
          <c:y val="3.8090551181102363E-2"/>
          <c:w val="0.32897222222222355"/>
          <c:h val="7.8580802399700042E-2"/>
        </c:manualLayout>
      </c:layout>
      <c:spPr>
        <a:noFill/>
        <a:ln w="25400" cap="flat" cmpd="sng" algn="ctr">
          <a:noFill/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</c:chart>
  <c:txPr>
    <a:bodyPr/>
    <a:lstStyle/>
    <a:p>
      <a:pPr>
        <a:defRPr sz="2400">
          <a:latin typeface="TH SarabunPSK" pitchFamily="34" charset="-34"/>
          <a:cs typeface="TH SarabunPSK" pitchFamily="34" charset="-34"/>
        </a:defRPr>
      </a:pPr>
      <a:endParaRPr lang="th-TH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0.13867549483468183"/>
          <c:y val="0.10047954829382805"/>
          <c:w val="0.86947259628395712"/>
          <c:h val="0.7273182258782415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OP รวม</c:v>
                </c:pt>
              </c:strCache>
            </c:strRef>
          </c:tx>
          <c:spPr>
            <a:ln w="76200">
              <a:solidFill>
                <a:srgbClr val="002060"/>
              </a:solidFill>
            </a:ln>
          </c:spPr>
          <c:marker>
            <c:symbol val="none"/>
          </c:marker>
          <c:dPt>
            <c:idx val="6"/>
            <c:spPr>
              <a:ln w="76200">
                <a:solidFill>
                  <a:srgbClr val="002060"/>
                </a:solidFill>
                <a:prstDash val="sysDash"/>
              </a:ln>
            </c:spPr>
          </c:dPt>
          <c:cat>
            <c:numRef>
              <c:f>Sheet1!$A$2:$A$8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Sheet1!$B$2:$B$8</c:f>
              <c:numCache>
                <c:formatCode>_-* #,##0_-;\-* #,##0_-;_-* "-"??_-;_-@_-</c:formatCode>
                <c:ptCount val="7"/>
                <c:pt idx="0">
                  <c:v>1669100</c:v>
                </c:pt>
                <c:pt idx="1">
                  <c:v>1856072</c:v>
                </c:pt>
                <c:pt idx="2">
                  <c:v>2139601</c:v>
                </c:pt>
                <c:pt idx="3">
                  <c:v>2387567</c:v>
                </c:pt>
                <c:pt idx="4">
                  <c:v>2349113</c:v>
                </c:pt>
                <c:pt idx="5">
                  <c:v>2412993</c:v>
                </c:pt>
                <c:pt idx="6">
                  <c:v>1568080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 รพ.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dPt>
            <c:idx val="6"/>
            <c:spPr>
              <a:ln w="76200">
                <a:solidFill>
                  <a:srgbClr val="FF0000"/>
                </a:solidFill>
                <a:prstDash val="sysDash"/>
              </a:ln>
            </c:spPr>
          </c:dPt>
          <c:cat>
            <c:numRef>
              <c:f>Sheet1!$A$2:$A$8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Sheet1!$C$2:$C$8</c:f>
              <c:numCache>
                <c:formatCode>_-* #,##0_-;\-* #,##0_-;_-* "-"??_-;_-@_-</c:formatCode>
                <c:ptCount val="7"/>
                <c:pt idx="0">
                  <c:v>579894</c:v>
                </c:pt>
                <c:pt idx="1">
                  <c:v>687611</c:v>
                </c:pt>
                <c:pt idx="2">
                  <c:v>912283</c:v>
                </c:pt>
                <c:pt idx="3">
                  <c:v>1181384</c:v>
                </c:pt>
                <c:pt idx="4">
                  <c:v>1225875</c:v>
                </c:pt>
                <c:pt idx="5">
                  <c:v>1200212</c:v>
                </c:pt>
                <c:pt idx="6">
                  <c:v>767195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 รพสต.</c:v>
                </c:pt>
              </c:strCache>
            </c:strRef>
          </c:tx>
          <c:spPr>
            <a:ln w="76200">
              <a:solidFill>
                <a:srgbClr val="00B050"/>
              </a:solidFill>
            </a:ln>
          </c:spPr>
          <c:marker>
            <c:symbol val="none"/>
          </c:marker>
          <c:dPt>
            <c:idx val="6"/>
            <c:spPr>
              <a:ln w="76200">
                <a:solidFill>
                  <a:srgbClr val="00B050"/>
                </a:solidFill>
                <a:prstDash val="sysDash"/>
              </a:ln>
            </c:spPr>
          </c:dPt>
          <c:cat>
            <c:numRef>
              <c:f>Sheet1!$A$2:$A$8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Sheet1!$D$2:$D$8</c:f>
              <c:numCache>
                <c:formatCode>_-* #,##0_-;\-* #,##0_-;_-* "-"??_-;_-@_-</c:formatCode>
                <c:ptCount val="7"/>
                <c:pt idx="0">
                  <c:v>1089215</c:v>
                </c:pt>
                <c:pt idx="1">
                  <c:v>1168461</c:v>
                </c:pt>
                <c:pt idx="2">
                  <c:v>1227318</c:v>
                </c:pt>
                <c:pt idx="3">
                  <c:v>1206183</c:v>
                </c:pt>
                <c:pt idx="4">
                  <c:v>1123238</c:v>
                </c:pt>
                <c:pt idx="5">
                  <c:v>1209309</c:v>
                </c:pt>
                <c:pt idx="6">
                  <c:v>793157</c:v>
                </c:pt>
              </c:numCache>
            </c:numRef>
          </c:val>
        </c:ser>
        <c:marker val="1"/>
        <c:axId val="75380608"/>
        <c:axId val="75382144"/>
      </c:lineChart>
      <c:catAx>
        <c:axId val="753806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th-TH"/>
          </a:p>
        </c:txPr>
        <c:crossAx val="75382144"/>
        <c:crosses val="autoZero"/>
        <c:auto val="1"/>
        <c:lblAlgn val="ctr"/>
        <c:lblOffset val="100"/>
      </c:catAx>
      <c:valAx>
        <c:axId val="75382144"/>
        <c:scaling>
          <c:orientation val="minMax"/>
        </c:scaling>
        <c:axPos val="l"/>
        <c:numFmt formatCode="_-* #,##0_-;\-* #,##0_-;_-* &quot;-&quot;??_-;_-@_-" sourceLinked="1"/>
        <c:tickLblPos val="nextTo"/>
        <c:crossAx val="75380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04917550883283"/>
          <c:y val="3.1208373248354428E-2"/>
          <c:w val="0.40950824491167181"/>
          <c:h val="0.12070988447706721"/>
        </c:manualLayout>
      </c:layout>
      <c:txPr>
        <a:bodyPr/>
        <a:lstStyle/>
        <a:p>
          <a:pPr>
            <a:defRPr sz="2400">
              <a:effectLst/>
            </a:defRPr>
          </a:pPr>
          <a:endParaRPr lang="th-TH"/>
        </a:p>
      </c:txPr>
    </c:legend>
    <c:plotVisOnly val="1"/>
  </c:chart>
  <c:txPr>
    <a:bodyPr/>
    <a:lstStyle/>
    <a:p>
      <a:pPr>
        <a:defRPr sz="2000" b="1">
          <a:latin typeface="TH SarabunPSK" pitchFamily="34" charset="-34"/>
          <a:cs typeface="TH SarabunPSK" pitchFamily="34" charset="-34"/>
        </a:defRPr>
      </a:pPr>
      <a:endParaRPr lang="th-TH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/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dPt>
            <c:idx val="5"/>
            <c:spPr>
              <a:ln w="76200">
                <a:solidFill>
                  <a:srgbClr val="FF0000"/>
                </a:solidFill>
                <a:prstDash val="sysDash"/>
              </a:ln>
            </c:spPr>
          </c:dPt>
          <c:cat>
            <c:numRef>
              <c:f>Sheet1!$A$2:$A$7</c:f>
              <c:numCache>
                <c:formatCode>General</c:formatCode>
                <c:ptCount val="6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  <c:pt idx="5">
                  <c:v>2556</c:v>
                </c:pt>
              </c:numCache>
            </c:numRef>
          </c:cat>
          <c:val>
            <c:numRef>
              <c:f>Sheet1!$B$2:$B$7</c:f>
              <c:numCache>
                <c:formatCode>_-* #,##0_-;\-* #,##0_-;_-* "-"??_-;_-@_-</c:formatCode>
                <c:ptCount val="6"/>
                <c:pt idx="0">
                  <c:v>83020</c:v>
                </c:pt>
                <c:pt idx="1">
                  <c:v>83258</c:v>
                </c:pt>
                <c:pt idx="2">
                  <c:v>81150</c:v>
                </c:pt>
                <c:pt idx="3">
                  <c:v>83671</c:v>
                </c:pt>
                <c:pt idx="4">
                  <c:v>86146</c:v>
                </c:pt>
                <c:pt idx="5">
                  <c:v>54897</c:v>
                </c:pt>
              </c:numCache>
            </c:numRef>
          </c:val>
        </c:ser>
        <c:marker val="1"/>
        <c:axId val="75506816"/>
        <c:axId val="75508352"/>
      </c:lineChart>
      <c:catAx>
        <c:axId val="75506816"/>
        <c:scaling>
          <c:orientation val="minMax"/>
        </c:scaling>
        <c:axPos val="b"/>
        <c:numFmt formatCode="General" sourceLinked="1"/>
        <c:tickLblPos val="nextTo"/>
        <c:crossAx val="75508352"/>
        <c:crosses val="autoZero"/>
        <c:auto val="1"/>
        <c:lblAlgn val="ctr"/>
        <c:lblOffset val="100"/>
      </c:catAx>
      <c:valAx>
        <c:axId val="75508352"/>
        <c:scaling>
          <c:orientation val="minMax"/>
          <c:max val="100000"/>
          <c:min val="40000"/>
        </c:scaling>
        <c:axPos val="l"/>
        <c:numFmt formatCode="_-* #,##0_-;\-* #,##0_-;_-* &quot;-&quot;??_-;_-@_-" sourceLinked="1"/>
        <c:tickLblPos val="nextTo"/>
        <c:crossAx val="75506816"/>
        <c:crosses val="autoZero"/>
        <c:crossBetween val="between"/>
        <c:majorUnit val="10000"/>
      </c:valAx>
    </c:plotArea>
    <c:plotVisOnly val="1"/>
    <c:dispBlanksAs val="zero"/>
  </c:chart>
  <c:txPr>
    <a:bodyPr/>
    <a:lstStyle/>
    <a:p>
      <a:pPr>
        <a:defRPr sz="2400" b="1">
          <a:latin typeface="TH SarabunPSK" pitchFamily="34" charset="-34"/>
          <a:ea typeface="Tahoma" pitchFamily="34" charset="0"/>
          <a:cs typeface="TH SarabunPSK" pitchFamily="34" charset="-34"/>
        </a:defRPr>
      </a:pPr>
      <a:endParaRPr lang="th-TH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0.15247300689642335"/>
          <c:y val="0.13827977484749804"/>
          <c:w val="0.83848255363625279"/>
          <c:h val="0.697783975848521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OP รวม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dPt>
            <c:idx val="6"/>
            <c:spPr>
              <a:ln w="76200">
                <a:solidFill>
                  <a:srgbClr val="0070C0"/>
                </a:solidFill>
                <a:prstDash val="sysDash"/>
              </a:ln>
            </c:spPr>
          </c:dPt>
          <c:dLbls>
            <c:dLbl>
              <c:idx val="0"/>
              <c:layout>
                <c:manualLayout>
                  <c:x val="-1.5898714377832211E-2"/>
                  <c:y val="-3.7036777811995519E-2"/>
                </c:manualLayout>
              </c:layout>
              <c:showVal val="1"/>
            </c:dLbl>
            <c:dLbl>
              <c:idx val="1"/>
              <c:layout>
                <c:manualLayout>
                  <c:x val="-5.7813506828480856E-3"/>
                  <c:y val="-6.1728157438773627E-2"/>
                </c:manualLayout>
              </c:layout>
              <c:showVal val="1"/>
            </c:dLbl>
            <c:dLbl>
              <c:idx val="2"/>
              <c:layout>
                <c:manualLayout>
                  <c:x val="-1.1562701365696169E-2"/>
                  <c:y val="-3.4567853709976955E-2"/>
                </c:manualLayout>
              </c:layout>
              <c:showVal val="1"/>
            </c:dLbl>
            <c:dLbl>
              <c:idx val="3"/>
              <c:layout>
                <c:manualLayout>
                  <c:x val="4.3360130121360583E-3"/>
                  <c:y val="-2.4691185207997013E-2"/>
                </c:manualLayout>
              </c:layout>
              <c:showVal val="1"/>
            </c:dLbl>
            <c:dLbl>
              <c:idx val="4"/>
              <c:layout>
                <c:manualLayout>
                  <c:x val="7.2266883535600998E-3"/>
                  <c:y val="-2.9629422249596388E-2"/>
                </c:manualLayout>
              </c:layout>
              <c:showVal val="1"/>
            </c:dLbl>
            <c:dLbl>
              <c:idx val="5"/>
              <c:layout>
                <c:manualLayout>
                  <c:x val="-5.7813506828480856E-3"/>
                  <c:y val="-4.9382370415994017E-3"/>
                </c:manualLayout>
              </c:layout>
              <c:showVal val="1"/>
            </c:dLbl>
            <c:dLbl>
              <c:idx val="6"/>
              <c:layout>
                <c:manualLayout>
                  <c:x val="-2.8906753414241438E-3"/>
                  <c:y val="-4.9382370415994026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th-TH"/>
              </a:p>
            </c:txPr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Sheet1!$B$2:$B$8</c:f>
              <c:numCache>
                <c:formatCode>_-* #,##0_-;\-* #,##0_-;_-* "-"??_-;_-@_-</c:formatCode>
                <c:ptCount val="7"/>
                <c:pt idx="0">
                  <c:v>279168</c:v>
                </c:pt>
                <c:pt idx="1">
                  <c:v>287636</c:v>
                </c:pt>
                <c:pt idx="2">
                  <c:v>307796</c:v>
                </c:pt>
                <c:pt idx="3">
                  <c:v>307549</c:v>
                </c:pt>
                <c:pt idx="4">
                  <c:v>303268</c:v>
                </c:pt>
                <c:pt idx="5">
                  <c:v>301721</c:v>
                </c:pt>
                <c:pt idx="6">
                  <c:v>196878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 รพ.</c:v>
                </c:pt>
              </c:strCache>
            </c:strRef>
          </c:tx>
          <c:spPr>
            <a:ln w="76200">
              <a:solidFill>
                <a:srgbClr val="C00000"/>
              </a:solidFill>
            </a:ln>
          </c:spPr>
          <c:marker>
            <c:symbol val="none"/>
          </c:marker>
          <c:dPt>
            <c:idx val="6"/>
            <c:spPr>
              <a:ln w="76200">
                <a:solidFill>
                  <a:srgbClr val="C00000"/>
                </a:solidFill>
                <a:prstDash val="sysDash"/>
              </a:ln>
            </c:spPr>
          </c:dPt>
          <c:cat>
            <c:numRef>
              <c:f>Sheet1!$A$2:$A$8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Sheet1!$C$2:$C$8</c:f>
              <c:numCache>
                <c:formatCode>_-* #,##0_-;\-* #,##0_-;_-* "-"??_-;_-@_-</c:formatCode>
                <c:ptCount val="7"/>
                <c:pt idx="0">
                  <c:v>100565</c:v>
                </c:pt>
                <c:pt idx="1">
                  <c:v>100827</c:v>
                </c:pt>
                <c:pt idx="2">
                  <c:v>106381</c:v>
                </c:pt>
                <c:pt idx="3">
                  <c:v>108749</c:v>
                </c:pt>
                <c:pt idx="4">
                  <c:v>117110</c:v>
                </c:pt>
                <c:pt idx="5">
                  <c:v>119723</c:v>
                </c:pt>
                <c:pt idx="6">
                  <c:v>78118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 รพสต.</c:v>
                </c:pt>
              </c:strCache>
            </c:strRef>
          </c:tx>
          <c:spPr>
            <a:ln w="76200">
              <a:solidFill>
                <a:srgbClr val="00B050"/>
              </a:solidFill>
            </a:ln>
          </c:spPr>
          <c:marker>
            <c:symbol val="none"/>
          </c:marker>
          <c:dPt>
            <c:idx val="6"/>
            <c:spPr>
              <a:ln w="76200">
                <a:solidFill>
                  <a:srgbClr val="00B050"/>
                </a:solidFill>
                <a:prstDash val="sysDash"/>
              </a:ln>
            </c:spPr>
          </c:dPt>
          <c:cat>
            <c:numRef>
              <c:f>Sheet1!$A$2:$A$8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Sheet1!$D$2:$D$8</c:f>
              <c:numCache>
                <c:formatCode>_-* #,##0_-;\-* #,##0_-;_-* "-"??_-;_-@_-</c:formatCode>
                <c:ptCount val="7"/>
                <c:pt idx="0">
                  <c:v>178603</c:v>
                </c:pt>
                <c:pt idx="1">
                  <c:v>186809</c:v>
                </c:pt>
                <c:pt idx="2">
                  <c:v>201415</c:v>
                </c:pt>
                <c:pt idx="3">
                  <c:v>198800</c:v>
                </c:pt>
                <c:pt idx="4">
                  <c:v>186158</c:v>
                </c:pt>
                <c:pt idx="5">
                  <c:v>181998</c:v>
                </c:pt>
                <c:pt idx="6">
                  <c:v>118760</c:v>
                </c:pt>
              </c:numCache>
            </c:numRef>
          </c:val>
        </c:ser>
        <c:marker val="1"/>
        <c:axId val="79046912"/>
        <c:axId val="79118336"/>
      </c:lineChart>
      <c:catAx>
        <c:axId val="79046912"/>
        <c:scaling>
          <c:orientation val="minMax"/>
        </c:scaling>
        <c:axPos val="b"/>
        <c:numFmt formatCode="General" sourceLinked="1"/>
        <c:tickLblPos val="nextTo"/>
        <c:crossAx val="79118336"/>
        <c:crosses val="autoZero"/>
        <c:auto val="1"/>
        <c:lblAlgn val="ctr"/>
        <c:lblOffset val="100"/>
      </c:catAx>
      <c:valAx>
        <c:axId val="79118336"/>
        <c:scaling>
          <c:orientation val="minMax"/>
        </c:scaling>
        <c:axPos val="l"/>
        <c:numFmt formatCode="_-* #,##0_-;\-* #,##0_-;_-* &quot;-&quot;??_-;_-@_-" sourceLinked="1"/>
        <c:tickLblPos val="nextTo"/>
        <c:crossAx val="79046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359093347645552"/>
          <c:y val="4.3982777606689283E-2"/>
          <c:w val="0.40629170282856003"/>
          <c:h val="0.10957092552671951"/>
        </c:manualLayout>
      </c:layout>
    </c:legend>
    <c:plotVisOnly val="1"/>
  </c:chart>
  <c:txPr>
    <a:bodyPr/>
    <a:lstStyle/>
    <a:p>
      <a:pPr>
        <a:defRPr sz="2400" b="1">
          <a:latin typeface="TH SarabunPSK" pitchFamily="34" charset="-34"/>
          <a:cs typeface="TH SarabunPSK" pitchFamily="34" charset="-34"/>
        </a:defRPr>
      </a:pPr>
      <a:endParaRPr lang="th-TH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C2C5C-2457-49BD-9A8B-F3F1F0007B9F}" type="datetimeFigureOut">
              <a:rPr lang="th-TH" smtClean="0"/>
              <a:pPr/>
              <a:t>10/06/56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40002-7C31-493C-B639-3E831FDD919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FFDBA-9273-4A1D-8E04-1B4182E7ACE3}" type="datetimeFigureOut">
              <a:rPr lang="th-TH" smtClean="0"/>
              <a:pPr/>
              <a:t>10/06/56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4B78F-B192-402C-BE89-CED2E295FD4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4B78F-B192-402C-BE89-CED2E295FD48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B438-724A-4159-8238-FCE494350E85}" type="datetimeFigureOut">
              <a:rPr lang="th-TH" smtClean="0"/>
              <a:pPr/>
              <a:t>10/06/56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33C0-0423-44A2-8395-3BB8DCEAAD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B438-724A-4159-8238-FCE494350E85}" type="datetimeFigureOut">
              <a:rPr lang="th-TH" smtClean="0"/>
              <a:pPr/>
              <a:t>10/06/56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33C0-0423-44A2-8395-3BB8DCEAAD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B438-724A-4159-8238-FCE494350E85}" type="datetimeFigureOut">
              <a:rPr lang="th-TH" smtClean="0"/>
              <a:pPr/>
              <a:t>10/06/56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33C0-0423-44A2-8395-3BB8DCEAAD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B438-724A-4159-8238-FCE494350E85}" type="datetimeFigureOut">
              <a:rPr lang="th-TH" smtClean="0"/>
              <a:pPr/>
              <a:t>10/06/56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33C0-0423-44A2-8395-3BB8DCEAAD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B438-724A-4159-8238-FCE494350E85}" type="datetimeFigureOut">
              <a:rPr lang="th-TH" smtClean="0"/>
              <a:pPr/>
              <a:t>10/06/56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33C0-0423-44A2-8395-3BB8DCEAAD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B438-724A-4159-8238-FCE494350E85}" type="datetimeFigureOut">
              <a:rPr lang="th-TH" smtClean="0"/>
              <a:pPr/>
              <a:t>10/06/56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33C0-0423-44A2-8395-3BB8DCEAAD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B438-724A-4159-8238-FCE494350E85}" type="datetimeFigureOut">
              <a:rPr lang="th-TH" smtClean="0"/>
              <a:pPr/>
              <a:t>10/06/56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33C0-0423-44A2-8395-3BB8DCEAAD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B438-724A-4159-8238-FCE494350E85}" type="datetimeFigureOut">
              <a:rPr lang="th-TH" smtClean="0"/>
              <a:pPr/>
              <a:t>10/06/56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33C0-0423-44A2-8395-3BB8DCEAAD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B438-724A-4159-8238-FCE494350E85}" type="datetimeFigureOut">
              <a:rPr lang="th-TH" smtClean="0"/>
              <a:pPr/>
              <a:t>10/06/56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33C0-0423-44A2-8395-3BB8DCEAAD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B438-724A-4159-8238-FCE494350E85}" type="datetimeFigureOut">
              <a:rPr lang="th-TH" smtClean="0"/>
              <a:pPr/>
              <a:t>10/06/56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33C0-0423-44A2-8395-3BB8DCEAAD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B438-724A-4159-8238-FCE494350E85}" type="datetimeFigureOut">
              <a:rPr lang="th-TH" smtClean="0"/>
              <a:pPr/>
              <a:t>10/06/56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33C0-0423-44A2-8395-3BB8DCEAAD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B438-724A-4159-8238-FCE494350E85}" type="datetimeFigureOut">
              <a:rPr lang="th-TH" smtClean="0"/>
              <a:pPr/>
              <a:t>10/06/56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B33C0-0423-44A2-8395-3BB8DCEAAD2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1142984"/>
            <a:ext cx="9144000" cy="57150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" name="มนมุมสี่เหลี่ยมด้านเดียวกัน 3"/>
          <p:cNvSpPr/>
          <p:nvPr/>
        </p:nvSpPr>
        <p:spPr>
          <a:xfrm>
            <a:off x="642910" y="71414"/>
            <a:ext cx="7858180" cy="1161574"/>
          </a:xfrm>
          <a:prstGeom prst="round2Same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จังหวัดกำแพงเพชร </a:t>
            </a:r>
            <a:r>
              <a:rPr lang="th-TH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ขอต้อนรับ</a:t>
            </a:r>
            <a:endParaRPr lang="th-TH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4" descr="http://t1.gstatic.com/images?q=tbn:ANd9GcQH3_3GkTq0zTKhS06b4L_dw5hiDDqpAmortLi4nYgqrdi6zvO6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857224" y="2428883"/>
            <a:ext cx="1714500" cy="2214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11" descr="http://t2.gstatic.com/images?q=tbn:ANd9GcSReJxk2LwA4ewAX36DGzX5A9XzP8-qMQv4jWzueFIH2k8DXeVH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b="19511"/>
          <a:stretch>
            <a:fillRect/>
          </a:stretch>
        </p:blipFill>
        <p:spPr bwMode="auto">
          <a:xfrm>
            <a:off x="3500430" y="1357298"/>
            <a:ext cx="2143125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4" descr="E:\รูปคณะ ครม สาสุข\นพ.ณรงค์ สหเมธาพัฒน์.jp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/>
          <a:stretch>
            <a:fillRect/>
          </a:stretch>
        </p:blipFill>
        <p:spPr bwMode="auto">
          <a:xfrm>
            <a:off x="6786578" y="2428868"/>
            <a:ext cx="1714512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929322" y="4781566"/>
            <a:ext cx="3286125" cy="862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นายแพทย์ณรงค์ </a:t>
            </a:r>
            <a:r>
              <a:rPr lang="th-TH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สหเมธาพัฒน์</a:t>
            </a:r>
          </a:p>
          <a:p>
            <a:pPr algn="ctr">
              <a:defRPr/>
            </a:pPr>
            <a:r>
              <a:rPr lang="th-TH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ปลัดกระทรวงสาธารณสุข</a:t>
            </a:r>
          </a:p>
        </p:txBody>
      </p:sp>
      <p:sp>
        <p:nvSpPr>
          <p:cNvPr id="9" name="สี่เหลี่ยมผืนผ้า 8"/>
          <p:cNvSpPr>
            <a:spLocks noChangeArrowheads="1"/>
          </p:cNvSpPr>
          <p:nvPr/>
        </p:nvSpPr>
        <p:spPr bwMode="auto">
          <a:xfrm>
            <a:off x="-6" y="4812581"/>
            <a:ext cx="3714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นายแพทย์ชลน่าน  ศรีแก้ว</a:t>
            </a:r>
          </a:p>
          <a:p>
            <a:pPr algn="ctr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รัฐมนตรี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ช่วยว่าการกระทรวง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สาธารณสุข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786050" y="3929066"/>
            <a:ext cx="3714750" cy="8925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นายแพทย์</a:t>
            </a:r>
            <a:r>
              <a:rPr lang="th-TH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ประดิษฐ</a:t>
            </a: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สินธว</a:t>
            </a: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ณรงค์</a:t>
            </a:r>
          </a:p>
          <a:p>
            <a:pPr algn="ctr">
              <a:defRPr/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รัฐมนตรีว่าการกระทรวงสาธารณสุข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71472" y="6169879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มิถุนายน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2556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71472" y="5643578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และคณะด้วยความยินดียิ่ง</a:t>
            </a:r>
            <a:endParaRPr lang="th-TH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142844" y="1142984"/>
            <a:ext cx="2857492" cy="5500726"/>
          </a:xfrm>
          <a:prstGeom prst="roundRect">
            <a:avLst>
              <a:gd name="adj" fmla="val 5625"/>
            </a:avLst>
          </a:prstGeom>
          <a:solidFill>
            <a:srgbClr val="95B3D7">
              <a:alpha val="50196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hi-IN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โรคระบบไหลเวียนเลือด</a:t>
            </a:r>
            <a:endParaRPr lang="en-US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hi-IN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โรคมะเร็ง</a:t>
            </a:r>
            <a:endParaRPr lang="hi-IN" sz="2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hi-IN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โรคความดันโลหิตสูง</a:t>
            </a:r>
          </a:p>
          <a:p>
            <a:pPr marL="342900" indent="-342900"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hi-IN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อุบัติเหตุ</a:t>
            </a:r>
            <a:endParaRPr lang="hi-IN" sz="2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hi-IN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โรคหลอดเลือดและสมอง</a:t>
            </a:r>
          </a:p>
          <a:p>
            <a:pPr marL="342900" indent="-342900"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hi-IN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โรคปอดอักเสบ </a:t>
            </a:r>
            <a:endParaRPr lang="en-US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742950" indent="-738188">
              <a:buSzPct val="100000"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hi-IN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hi-IN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โรคติดเชื้อในกระแสโลหิต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742950" indent="-738188">
              <a:buSzPct val="100000"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8.  CKD   </a:t>
            </a:r>
          </a:p>
          <a:p>
            <a:pPr marL="742950" indent="-738188">
              <a:buSzPct val="100000"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9.  </a:t>
            </a:r>
            <a:r>
              <a:rPr lang="hi-IN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โรคเบาหวาน</a:t>
            </a:r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marL="742950" indent="-738188">
              <a:buSzPct val="100000"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10. </a:t>
            </a:r>
            <a:r>
              <a:rPr lang="en-GB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Success suicide</a:t>
            </a:r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marL="742950" indent="-738188">
              <a:buSzPct val="100000"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11. </a:t>
            </a:r>
            <a:r>
              <a:rPr lang="en-GB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COPD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742950" indent="-738188">
              <a:buSzPct val="100000"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12. </a:t>
            </a:r>
            <a:r>
              <a:rPr lang="hi-IN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โรคเอดส์ </a:t>
            </a:r>
          </a:p>
          <a:p>
            <a:pPr marL="742950" indent="-738188">
              <a:buSzPct val="100000"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13. </a:t>
            </a:r>
            <a:r>
              <a:rPr lang="hi-IN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แม่ตาย และลูก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</a:t>
            </a:r>
            <a:r>
              <a:rPr lang="hi-IN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าย</a:t>
            </a:r>
            <a:endParaRPr lang="en-US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79388" lvl="0" indent="-179388"/>
            <a:r>
              <a:rPr lang="en-US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14. </a:t>
            </a: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ฟันผุในเด็กเล็ก  </a:t>
            </a:r>
            <a:r>
              <a:rPr lang="en-US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62%</a:t>
            </a:r>
          </a:p>
          <a:p>
            <a:pPr marL="179388" lvl="0" indent="-179388"/>
            <a:r>
              <a:rPr lang="en-US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15. EID, RID</a:t>
            </a:r>
            <a:endParaRPr lang="th-TH" sz="2400" b="1" dirty="0">
              <a:solidFill>
                <a:srgbClr val="000000"/>
              </a:solidFill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3428992" y="1142984"/>
            <a:ext cx="2714643" cy="5500726"/>
          </a:xfrm>
          <a:prstGeom prst="roundRect">
            <a:avLst>
              <a:gd name="adj" fmla="val 5625"/>
            </a:avLst>
          </a:prstGeom>
          <a:solidFill>
            <a:srgbClr val="95B3D7">
              <a:alpha val="41961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หัวใจและหลอดเลือด</a:t>
            </a:r>
          </a:p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มะเร็ง</a:t>
            </a:r>
          </a:p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NCD</a:t>
            </a:r>
          </a:p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ตา ไต</a:t>
            </a:r>
          </a:p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อุบัติเหตุ</a:t>
            </a:r>
          </a:p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จิตเวช</a:t>
            </a:r>
          </a:p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ทารกแรกเกิด</a:t>
            </a:r>
          </a:p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ทันตก</a:t>
            </a:r>
            <a:r>
              <a:rPr lang="th-TH" b="1" dirty="0" err="1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รรม</a:t>
            </a:r>
            <a:endParaRPr lang="th-TH" b="1" dirty="0" smtClean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5 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สาขา</a:t>
            </a:r>
          </a:p>
          <a:p>
            <a:pPr marL="342900" indent="-342900">
              <a:spcAft>
                <a:spcPts val="600"/>
              </a:spcAft>
              <a:buSzPct val="100000"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ปฐมภูมิ</a:t>
            </a:r>
            <a:r>
              <a:rPr lang="en-US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+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ทุติยภูมิ</a:t>
            </a:r>
            <a:r>
              <a:rPr lang="en-US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en-US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+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ตติยภูมิ</a:t>
            </a:r>
            <a:r>
              <a:rPr lang="en-US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+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องค์รวม</a:t>
            </a:r>
            <a:endParaRPr lang="en-US" b="1" dirty="0" smtClean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2786050" y="3286124"/>
            <a:ext cx="642942" cy="1143008"/>
          </a:xfrm>
          <a:prstGeom prst="rightArrow">
            <a:avLst>
              <a:gd name="adj1" fmla="val 62081"/>
              <a:gd name="adj2" fmla="val 60173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มุมมน 5"/>
          <p:cNvSpPr/>
          <p:nvPr/>
        </p:nvSpPr>
        <p:spPr>
          <a:xfrm>
            <a:off x="3428992" y="5715016"/>
            <a:ext cx="2714643" cy="928694"/>
          </a:xfrm>
          <a:prstGeom prst="roundRect">
            <a:avLst>
              <a:gd name="adj" fmla="val 989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645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BUSINESS &amp; SERVICE PLAN 56-60</a:t>
            </a:r>
            <a:endParaRPr lang="th-TH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5"/>
          <p:cNvSpPr/>
          <p:nvPr/>
        </p:nvSpPr>
        <p:spPr>
          <a:xfrm>
            <a:off x="3428992" y="1142984"/>
            <a:ext cx="2714643" cy="2928958"/>
          </a:xfrm>
          <a:prstGeom prst="roundRect">
            <a:avLst>
              <a:gd name="adj" fmla="val 612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6500795" y="1142984"/>
            <a:ext cx="2500361" cy="5500726"/>
          </a:xfrm>
          <a:prstGeom prst="roundRect">
            <a:avLst>
              <a:gd name="adj" fmla="val 5625"/>
            </a:avLst>
          </a:prstGeom>
          <a:solidFill>
            <a:srgbClr val="95B3D7">
              <a:alpha val="41961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ts val="12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b="1" dirty="0" smtClean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grpSp>
        <p:nvGrpSpPr>
          <p:cNvPr id="13" name="กลุ่ม 14"/>
          <p:cNvGrpSpPr/>
          <p:nvPr/>
        </p:nvGrpSpPr>
        <p:grpSpPr>
          <a:xfrm>
            <a:off x="6529107" y="1205278"/>
            <a:ext cx="2428892" cy="723524"/>
            <a:chOff x="6529107" y="1196134"/>
            <a:chExt cx="2428892" cy="723524"/>
          </a:xfrm>
        </p:grpSpPr>
        <p:sp>
          <p:nvSpPr>
            <p:cNvPr id="10" name="สี่เหลี่ยมมุมมน 5"/>
            <p:cNvSpPr/>
            <p:nvPr/>
          </p:nvSpPr>
          <p:spPr>
            <a:xfrm>
              <a:off x="6529107" y="1196134"/>
              <a:ext cx="2428892" cy="714380"/>
            </a:xfrm>
            <a:prstGeom prst="roundRect">
              <a:avLst>
                <a:gd name="adj" fmla="val 9895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47158" y="1211772"/>
              <a:ext cx="17620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0000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IP+OP+PP</a:t>
              </a:r>
            </a:p>
          </p:txBody>
        </p:sp>
      </p:grpSp>
      <p:grpSp>
        <p:nvGrpSpPr>
          <p:cNvPr id="15" name="กลุ่ม 17"/>
          <p:cNvGrpSpPr/>
          <p:nvPr/>
        </p:nvGrpSpPr>
        <p:grpSpPr>
          <a:xfrm>
            <a:off x="6528258" y="2053390"/>
            <a:ext cx="2428892" cy="1643074"/>
            <a:chOff x="6500826" y="2214554"/>
            <a:chExt cx="2428892" cy="1643074"/>
          </a:xfrm>
        </p:grpSpPr>
        <p:sp>
          <p:nvSpPr>
            <p:cNvPr id="11" name="สี่เหลี่ยมมุมมน 5"/>
            <p:cNvSpPr/>
            <p:nvPr/>
          </p:nvSpPr>
          <p:spPr>
            <a:xfrm>
              <a:off x="6500826" y="2214554"/>
              <a:ext cx="2428892" cy="1643074"/>
            </a:xfrm>
            <a:prstGeom prst="roundRect">
              <a:avLst>
                <a:gd name="adj" fmla="val 5999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32844" y="2278824"/>
              <a:ext cx="219964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spcBef>
                  <a:spcPts val="1200"/>
                </a:spcBef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3200" b="1" dirty="0" smtClean="0">
                  <a:solidFill>
                    <a:srgbClr val="0000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Share Resource</a:t>
              </a:r>
            </a:p>
            <a:p>
              <a:pPr marL="342900" indent="-342900" algn="ct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3200" b="1" dirty="0" smtClean="0">
                  <a:solidFill>
                    <a:srgbClr val="0000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HR, Finance,</a:t>
              </a:r>
            </a:p>
            <a:p>
              <a:pPr marL="342900" indent="-342900" algn="ct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3200" b="1" dirty="0" smtClean="0">
                  <a:solidFill>
                    <a:srgbClr val="0000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Investment</a:t>
              </a:r>
            </a:p>
          </p:txBody>
        </p:sp>
      </p:grpSp>
      <p:grpSp>
        <p:nvGrpSpPr>
          <p:cNvPr id="18" name="กลุ่ม 18"/>
          <p:cNvGrpSpPr/>
          <p:nvPr/>
        </p:nvGrpSpPr>
        <p:grpSpPr>
          <a:xfrm>
            <a:off x="6537402" y="3816989"/>
            <a:ext cx="2428892" cy="2923877"/>
            <a:chOff x="6537402" y="3816989"/>
            <a:chExt cx="2428892" cy="2923877"/>
          </a:xfrm>
        </p:grpSpPr>
        <p:sp>
          <p:nvSpPr>
            <p:cNvPr id="12" name="สี่เหลี่ยมมุมมน 5"/>
            <p:cNvSpPr/>
            <p:nvPr/>
          </p:nvSpPr>
          <p:spPr>
            <a:xfrm>
              <a:off x="6537402" y="3857628"/>
              <a:ext cx="2428892" cy="2786082"/>
            </a:xfrm>
            <a:prstGeom prst="roundRect">
              <a:avLst>
                <a:gd name="adj" fmla="val 5001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43702" y="3816989"/>
              <a:ext cx="2214068" cy="2923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ctr">
                <a:spcBef>
                  <a:spcPts val="1200"/>
                </a:spcBef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3200" b="1" dirty="0" smtClean="0">
                  <a:solidFill>
                    <a:srgbClr val="0000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Hardware</a:t>
              </a:r>
            </a:p>
            <a:p>
              <a:pPr marL="342900" indent="-342900" algn="ct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3200" b="1" dirty="0" smtClean="0">
                  <a:solidFill>
                    <a:srgbClr val="0000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Software</a:t>
              </a:r>
            </a:p>
            <a:p>
              <a:pPr marL="342900" indent="-342900" algn="ct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3200" b="1" dirty="0" err="1" smtClean="0">
                  <a:solidFill>
                    <a:srgbClr val="0000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Peopleware</a:t>
              </a:r>
              <a:endParaRPr lang="en-US" sz="3200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endParaRPr>
            </a:p>
            <a:p>
              <a:pPr marL="342900" indent="-342900" algn="ct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3200" b="1" dirty="0" err="1" smtClean="0">
                  <a:solidFill>
                    <a:srgbClr val="0000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Dataware</a:t>
              </a:r>
              <a:endParaRPr lang="en-US" sz="3200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endParaRPr>
            </a:p>
            <a:p>
              <a:pPr marL="342900" indent="-342900" algn="ct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b="1" dirty="0" err="1" smtClean="0">
                  <a:solidFill>
                    <a:srgbClr val="0000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Managementware</a:t>
              </a:r>
              <a:endParaRPr lang="en-US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endParaRPr>
            </a:p>
            <a:p>
              <a:pPr marL="342900" indent="-342900" algn="ct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b="1" dirty="0" err="1" smtClean="0">
                  <a:solidFill>
                    <a:srgbClr val="0000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Networkware</a:t>
              </a:r>
              <a:endParaRPr lang="en-US" b="1" dirty="0" smtClean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กลุ่ม 55"/>
          <p:cNvGrpSpPr/>
          <p:nvPr/>
        </p:nvGrpSpPr>
        <p:grpSpPr>
          <a:xfrm>
            <a:off x="2357422" y="285728"/>
            <a:ext cx="4857784" cy="6357982"/>
            <a:chOff x="2357422" y="285728"/>
            <a:chExt cx="4857784" cy="6357982"/>
          </a:xfrm>
        </p:grpSpPr>
        <p:grpSp>
          <p:nvGrpSpPr>
            <p:cNvPr id="55" name="กลุ่ม 54"/>
            <p:cNvGrpSpPr/>
            <p:nvPr/>
          </p:nvGrpSpPr>
          <p:grpSpPr>
            <a:xfrm>
              <a:off x="2357422" y="285728"/>
              <a:ext cx="1571636" cy="1571636"/>
              <a:chOff x="2357422" y="285728"/>
              <a:chExt cx="1571636" cy="1571636"/>
            </a:xfrm>
          </p:grpSpPr>
          <p:sp>
            <p:nvSpPr>
              <p:cNvPr id="32" name="สี่เหลี่ยมมุมมน 31"/>
              <p:cNvSpPr/>
              <p:nvPr/>
            </p:nvSpPr>
            <p:spPr>
              <a:xfrm>
                <a:off x="2428860" y="285728"/>
                <a:ext cx="1428760" cy="1571636"/>
              </a:xfrm>
              <a:prstGeom prst="roundRect">
                <a:avLst>
                  <a:gd name="adj" fmla="val 9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57422" y="571480"/>
                <a:ext cx="157163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TH SarabunPSK" pitchFamily="34" charset="-34"/>
                    <a:cs typeface="TH SarabunPSK" pitchFamily="34" charset="-34"/>
                  </a:rPr>
                  <a:t>Community</a:t>
                </a:r>
                <a:br>
                  <a:rPr lang="en-US" b="1" dirty="0" smtClean="0"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b="1" dirty="0" smtClean="0">
                    <a:latin typeface="TH SarabunPSK" pitchFamily="34" charset="-34"/>
                    <a:cs typeface="TH SarabunPSK" pitchFamily="34" charset="-34"/>
                  </a:rPr>
                  <a:t>Approach</a:t>
                </a:r>
                <a:endParaRPr lang="th-TH" b="1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12" name="สี่เหลี่ยมมุมมน 11"/>
            <p:cNvSpPr/>
            <p:nvPr/>
          </p:nvSpPr>
          <p:spPr>
            <a:xfrm>
              <a:off x="4000496" y="285728"/>
              <a:ext cx="3214710" cy="6357982"/>
            </a:xfrm>
            <a:prstGeom prst="roundRect">
              <a:avLst>
                <a:gd name="adj" fmla="val 3368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342900" indent="-3429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8" name="กลุ่ม 57"/>
          <p:cNvGrpSpPr/>
          <p:nvPr/>
        </p:nvGrpSpPr>
        <p:grpSpPr>
          <a:xfrm>
            <a:off x="2428860" y="1928802"/>
            <a:ext cx="1428760" cy="2541598"/>
            <a:chOff x="2428860" y="1928802"/>
            <a:chExt cx="1428760" cy="2541598"/>
          </a:xfrm>
        </p:grpSpPr>
        <p:sp>
          <p:nvSpPr>
            <p:cNvPr id="34" name="สี่เหลี่ยมมุมมน 33"/>
            <p:cNvSpPr/>
            <p:nvPr/>
          </p:nvSpPr>
          <p:spPr>
            <a:xfrm>
              <a:off x="2428860" y="1928802"/>
              <a:ext cx="1428760" cy="2541598"/>
            </a:xfrm>
            <a:prstGeom prst="roundRect">
              <a:avLst>
                <a:gd name="adj" fmla="val 9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57888" y="2714620"/>
              <a:ext cx="134844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Age group</a:t>
              </a:r>
            </a:p>
            <a:p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Approach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62" name="กลุ่ม 61"/>
          <p:cNvGrpSpPr/>
          <p:nvPr/>
        </p:nvGrpSpPr>
        <p:grpSpPr>
          <a:xfrm>
            <a:off x="2428860" y="4542970"/>
            <a:ext cx="1428760" cy="2100739"/>
            <a:chOff x="2428860" y="4542970"/>
            <a:chExt cx="1428760" cy="2100739"/>
          </a:xfrm>
        </p:grpSpPr>
        <p:sp>
          <p:nvSpPr>
            <p:cNvPr id="33" name="สี่เหลี่ยมมุมมน 32"/>
            <p:cNvSpPr/>
            <p:nvPr/>
          </p:nvSpPr>
          <p:spPr>
            <a:xfrm>
              <a:off x="2428860" y="4542970"/>
              <a:ext cx="1428760" cy="2100739"/>
            </a:xfrm>
            <a:prstGeom prst="roundRect">
              <a:avLst>
                <a:gd name="adj" fmla="val 92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8860" y="5066426"/>
              <a:ext cx="130195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H SarabunPSK" pitchFamily="34" charset="-34"/>
                  <a:cs typeface="TH SarabunPSK" pitchFamily="34" charset="-34"/>
                </a:rPr>
                <a:t>LCT</a:t>
              </a:r>
            </a:p>
            <a:p>
              <a:pPr algn="ctr"/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Approach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63" name="กลุ่ม 62"/>
          <p:cNvGrpSpPr/>
          <p:nvPr/>
        </p:nvGrpSpPr>
        <p:grpSpPr>
          <a:xfrm>
            <a:off x="7358082" y="285728"/>
            <a:ext cx="1643074" cy="6357982"/>
            <a:chOff x="7358082" y="285728"/>
            <a:chExt cx="1643074" cy="6357982"/>
          </a:xfrm>
        </p:grpSpPr>
        <p:sp>
          <p:nvSpPr>
            <p:cNvPr id="43" name="สี่เหลี่ยมมุมมน 42"/>
            <p:cNvSpPr/>
            <p:nvPr/>
          </p:nvSpPr>
          <p:spPr>
            <a:xfrm>
              <a:off x="7429520" y="357166"/>
              <a:ext cx="1500198" cy="784686"/>
            </a:xfrm>
            <a:prstGeom prst="roundRect">
              <a:avLst>
                <a:gd name="adj" fmla="val 752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มุมมน 12"/>
            <p:cNvSpPr/>
            <p:nvPr/>
          </p:nvSpPr>
          <p:spPr>
            <a:xfrm>
              <a:off x="7358082" y="285728"/>
              <a:ext cx="1643074" cy="6357982"/>
            </a:xfrm>
            <a:prstGeom prst="roundRect">
              <a:avLst>
                <a:gd name="adj" fmla="val 5625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342900" indent="-3429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01424" y="285728"/>
              <a:ext cx="106952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Cloud</a:t>
              </a:r>
            </a:p>
            <a:p>
              <a:pPr algn="ctr"/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 system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64" name="กลุ่ม 63"/>
          <p:cNvGrpSpPr/>
          <p:nvPr/>
        </p:nvGrpSpPr>
        <p:grpSpPr>
          <a:xfrm>
            <a:off x="7429520" y="1143207"/>
            <a:ext cx="1500198" cy="1384995"/>
            <a:chOff x="7429520" y="1143207"/>
            <a:chExt cx="1500198" cy="1384995"/>
          </a:xfrm>
        </p:grpSpPr>
        <p:sp>
          <p:nvSpPr>
            <p:cNvPr id="44" name="สี่เหลี่ยมมุมมน 43"/>
            <p:cNvSpPr/>
            <p:nvPr/>
          </p:nvSpPr>
          <p:spPr>
            <a:xfrm>
              <a:off x="7429520" y="1213290"/>
              <a:ext cx="1500198" cy="1214446"/>
            </a:xfrm>
            <a:prstGeom prst="roundRect">
              <a:avLst>
                <a:gd name="adj" fmla="val 752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70598" y="1143207"/>
              <a:ext cx="99097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HW,SW</a:t>
              </a:r>
            </a:p>
            <a:p>
              <a:pPr algn="ctr"/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PW,DW</a:t>
              </a:r>
            </a:p>
            <a:p>
              <a:pPr algn="ctr"/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43File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65" name="กลุ่ม 64"/>
          <p:cNvGrpSpPr/>
          <p:nvPr/>
        </p:nvGrpSpPr>
        <p:grpSpPr>
          <a:xfrm>
            <a:off x="7429520" y="2413222"/>
            <a:ext cx="1500198" cy="1384995"/>
            <a:chOff x="7429520" y="2413222"/>
            <a:chExt cx="1500198" cy="1384995"/>
          </a:xfrm>
        </p:grpSpPr>
        <p:sp>
          <p:nvSpPr>
            <p:cNvPr id="45" name="สี่เหลี่ยมมุมมน 44"/>
            <p:cNvSpPr/>
            <p:nvPr/>
          </p:nvSpPr>
          <p:spPr>
            <a:xfrm>
              <a:off x="7429520" y="2484660"/>
              <a:ext cx="1500198" cy="1214446"/>
            </a:xfrm>
            <a:prstGeom prst="roundRect">
              <a:avLst>
                <a:gd name="adj" fmla="val 752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56084" y="2413222"/>
              <a:ext cx="98296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Matrix</a:t>
              </a:r>
            </a:p>
            <a:p>
              <a:pPr algn="ctr"/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Record</a:t>
              </a:r>
            </a:p>
            <a:p>
              <a:pPr algn="ctr"/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Report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60" name="กลุ่ม 59"/>
          <p:cNvGrpSpPr/>
          <p:nvPr/>
        </p:nvGrpSpPr>
        <p:grpSpPr>
          <a:xfrm>
            <a:off x="4071934" y="1892093"/>
            <a:ext cx="3286148" cy="2739211"/>
            <a:chOff x="4071934" y="1892093"/>
            <a:chExt cx="3286148" cy="2739211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4071934" y="1928802"/>
              <a:ext cx="3071834" cy="2571768"/>
              <a:chOff x="4071934" y="1928802"/>
              <a:chExt cx="3071834" cy="2571768"/>
            </a:xfrm>
          </p:grpSpPr>
          <p:sp>
            <p:nvSpPr>
              <p:cNvPr id="36" name="สี่เหลี่ยมมุมมน 35"/>
              <p:cNvSpPr/>
              <p:nvPr/>
            </p:nvSpPr>
            <p:spPr>
              <a:xfrm>
                <a:off x="4071934" y="1928802"/>
                <a:ext cx="3071834" cy="2571768"/>
              </a:xfrm>
              <a:prstGeom prst="roundRect">
                <a:avLst>
                  <a:gd name="adj" fmla="val 497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9" name="สี่เหลี่ยมมุมมน 48"/>
              <p:cNvSpPr/>
              <p:nvPr/>
            </p:nvSpPr>
            <p:spPr>
              <a:xfrm>
                <a:off x="4143372" y="1956698"/>
                <a:ext cx="928694" cy="35719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071934" y="1892093"/>
              <a:ext cx="3286148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2</a:t>
              </a:r>
              <a:r>
                <a:rPr lang="en-US" b="1" baseline="30000" dirty="0" smtClean="0">
                  <a:latin typeface="TH SarabunPSK" pitchFamily="34" charset="-34"/>
                  <a:cs typeface="TH SarabunPSK" pitchFamily="34" charset="-34"/>
                </a:rPr>
                <a:t>O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 Care </a:t>
              </a:r>
              <a:r>
                <a:rPr lang="en-US" sz="2600" b="1" dirty="0" smtClean="0">
                  <a:latin typeface="TH SarabunPSK" pitchFamily="34" charset="-34"/>
                  <a:cs typeface="TH SarabunPSK" pitchFamily="34" charset="-34"/>
                </a:rPr>
                <a:t>Screening Program</a:t>
              </a:r>
            </a:p>
            <a:p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DM,HT 76%  Depress 50.37%</a:t>
              </a:r>
            </a:p>
            <a:p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CA </a:t>
              </a:r>
              <a:r>
                <a:rPr lang="en-US" sz="2400" b="1" dirty="0" err="1" smtClean="0">
                  <a:latin typeface="TH SarabunPSK" pitchFamily="34" charset="-34"/>
                  <a:cs typeface="TH SarabunPSK" pitchFamily="34" charset="-34"/>
                </a:rPr>
                <a:t>cx</a:t>
              </a:r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 65% , CA breast 90%</a:t>
              </a:r>
            </a:p>
            <a:p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 Pre-DM, Pre-HT, ANC, WCC</a:t>
              </a:r>
            </a:p>
            <a:p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Stroke Fast tract</a:t>
              </a:r>
            </a:p>
            <a:p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STEMI  fast tract 50%</a:t>
              </a:r>
              <a:endParaRPr lang="th-TH" sz="2400" b="1" dirty="0" smtClean="0">
                <a:latin typeface="TH SarabunPSK" pitchFamily="34" charset="-34"/>
                <a:cs typeface="TH SarabunPSK" pitchFamily="34" charset="-34"/>
              </a:endParaRPr>
            </a:p>
            <a:p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Trauma fast tract 55%,68%</a:t>
              </a:r>
              <a:endParaRPr lang="th-TH" sz="24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4" name="กลุ่ม 53"/>
          <p:cNvGrpSpPr/>
          <p:nvPr/>
        </p:nvGrpSpPr>
        <p:grpSpPr>
          <a:xfrm>
            <a:off x="1497195" y="2043782"/>
            <a:ext cx="878766" cy="3099730"/>
            <a:chOff x="1497195" y="2043782"/>
            <a:chExt cx="878766" cy="3099730"/>
          </a:xfrm>
        </p:grpSpPr>
        <p:grpSp>
          <p:nvGrpSpPr>
            <p:cNvPr id="31" name="กลุ่ม 30"/>
            <p:cNvGrpSpPr/>
            <p:nvPr/>
          </p:nvGrpSpPr>
          <p:grpSpPr>
            <a:xfrm>
              <a:off x="1571604" y="2043782"/>
              <a:ext cx="785818" cy="1456656"/>
              <a:chOff x="1571604" y="2043782"/>
              <a:chExt cx="785818" cy="1456656"/>
            </a:xfrm>
          </p:grpSpPr>
          <p:sp>
            <p:nvSpPr>
              <p:cNvPr id="28" name="สี่เหลี่ยมมุมมน 27"/>
              <p:cNvSpPr/>
              <p:nvPr/>
            </p:nvSpPr>
            <p:spPr>
              <a:xfrm>
                <a:off x="1571604" y="2043782"/>
                <a:ext cx="785818" cy="1357322"/>
              </a:xfrm>
              <a:prstGeom prst="roundRect">
                <a:avLst>
                  <a:gd name="adj" fmla="val 927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26" name="กลุ่ม 25"/>
              <p:cNvGrpSpPr/>
              <p:nvPr/>
            </p:nvGrpSpPr>
            <p:grpSpPr>
              <a:xfrm>
                <a:off x="1633240" y="2053888"/>
                <a:ext cx="652744" cy="1446550"/>
                <a:chOff x="1633240" y="1553822"/>
                <a:chExt cx="652744" cy="1446550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1633240" y="1553822"/>
                  <a:ext cx="652744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 smtClean="0">
                      <a:latin typeface="TH SarabunPSK" pitchFamily="34" charset="-34"/>
                      <a:cs typeface="TH SarabunPSK" pitchFamily="34" charset="-34"/>
                    </a:rPr>
                    <a:t>HE</a:t>
                  </a:r>
                </a:p>
                <a:p>
                  <a:pPr algn="ctr"/>
                  <a:r>
                    <a:rPr lang="en-US" sz="4400" b="1" dirty="0" smtClean="0">
                      <a:latin typeface="TH SarabunPSK" pitchFamily="34" charset="-34"/>
                      <a:cs typeface="TH SarabunPSK" pitchFamily="34" charset="-34"/>
                    </a:rPr>
                    <a:t>EH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 flipV="1">
                  <a:off x="1742376" y="1899774"/>
                  <a:ext cx="37702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latin typeface="TH SarabunPSK" pitchFamily="34" charset="-34"/>
                      <a:cs typeface="TH SarabunPSK" pitchFamily="34" charset="-34"/>
                    </a:rPr>
                    <a:t>+</a:t>
                  </a:r>
                  <a:endParaRPr lang="th-TH" sz="3600" b="1" dirty="0"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</p:grpSp>
        </p:grpSp>
        <p:grpSp>
          <p:nvGrpSpPr>
            <p:cNvPr id="30" name="กลุ่ม 29"/>
            <p:cNvGrpSpPr/>
            <p:nvPr/>
          </p:nvGrpSpPr>
          <p:grpSpPr>
            <a:xfrm>
              <a:off x="1497195" y="3786190"/>
              <a:ext cx="878766" cy="1357322"/>
              <a:chOff x="1497195" y="3786190"/>
              <a:chExt cx="878766" cy="1357322"/>
            </a:xfrm>
          </p:grpSpPr>
          <p:sp>
            <p:nvSpPr>
              <p:cNvPr id="29" name="สี่เหลี่ยมมุมมน 28"/>
              <p:cNvSpPr/>
              <p:nvPr/>
            </p:nvSpPr>
            <p:spPr>
              <a:xfrm>
                <a:off x="1571604" y="3786190"/>
                <a:ext cx="785818" cy="1357322"/>
              </a:xfrm>
              <a:prstGeom prst="roundRect">
                <a:avLst>
                  <a:gd name="adj" fmla="val 1112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27" name="กลุ่ม 26"/>
              <p:cNvGrpSpPr/>
              <p:nvPr/>
            </p:nvGrpSpPr>
            <p:grpSpPr>
              <a:xfrm>
                <a:off x="1497195" y="3929066"/>
                <a:ext cx="878766" cy="1123384"/>
                <a:chOff x="1714480" y="4214818"/>
                <a:chExt cx="878766" cy="1123384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714480" y="4214818"/>
                  <a:ext cx="878766" cy="11233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latin typeface="TH SarabunPSK" pitchFamily="34" charset="-34"/>
                      <a:cs typeface="TH SarabunPSK" pitchFamily="34" charset="-34"/>
                    </a:rPr>
                    <a:t>8 </a:t>
                  </a:r>
                  <a:r>
                    <a:rPr lang="th-TH" b="1" dirty="0" smtClean="0">
                      <a:latin typeface="TH SarabunPSK" pitchFamily="34" charset="-34"/>
                      <a:cs typeface="TH SarabunPSK" pitchFamily="34" charset="-34"/>
                    </a:rPr>
                    <a:t>กรม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th-TH" sz="2600" b="1" dirty="0" smtClean="0">
                      <a:latin typeface="TH SarabunPSK" pitchFamily="34" charset="-34"/>
                      <a:cs typeface="TH SarabunPSK" pitchFamily="34" charset="-34"/>
                    </a:rPr>
                    <a:t>พหุภาคี</a:t>
                  </a:r>
                  <a:endParaRPr lang="th-TH" sz="2600" b="1" dirty="0"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972336" y="4443646"/>
                  <a:ext cx="37702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 smtClean="0">
                      <a:latin typeface="TH SarabunPSK" pitchFamily="34" charset="-34"/>
                      <a:cs typeface="TH SarabunPSK" pitchFamily="34" charset="-34"/>
                    </a:rPr>
                    <a:t>+</a:t>
                  </a:r>
                  <a:endParaRPr lang="th-TH" sz="3600" b="1" dirty="0"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</p:grpSp>
        </p:grpSp>
      </p:grpSp>
      <p:grpSp>
        <p:nvGrpSpPr>
          <p:cNvPr id="53" name="กลุ่ม 52"/>
          <p:cNvGrpSpPr/>
          <p:nvPr/>
        </p:nvGrpSpPr>
        <p:grpSpPr>
          <a:xfrm>
            <a:off x="71438" y="285728"/>
            <a:ext cx="1428728" cy="6357982"/>
            <a:chOff x="71438" y="285728"/>
            <a:chExt cx="1428728" cy="6357982"/>
          </a:xfrm>
        </p:grpSpPr>
        <p:sp>
          <p:nvSpPr>
            <p:cNvPr id="41" name="สี่เหลี่ยมมุมมน 40"/>
            <p:cNvSpPr/>
            <p:nvPr/>
          </p:nvSpPr>
          <p:spPr>
            <a:xfrm>
              <a:off x="128330" y="1328270"/>
              <a:ext cx="1298099" cy="3071834"/>
            </a:xfrm>
            <a:prstGeom prst="roundRect">
              <a:avLst>
                <a:gd name="adj" fmla="val 752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สี่เหลี่ยมมุมมน 41"/>
            <p:cNvSpPr/>
            <p:nvPr/>
          </p:nvSpPr>
          <p:spPr>
            <a:xfrm>
              <a:off x="129462" y="4500570"/>
              <a:ext cx="1298099" cy="2071702"/>
            </a:xfrm>
            <a:prstGeom prst="roundRect">
              <a:avLst>
                <a:gd name="adj" fmla="val 752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สี่เหลี่ยมมุมมน 39"/>
            <p:cNvSpPr/>
            <p:nvPr/>
          </p:nvSpPr>
          <p:spPr>
            <a:xfrm>
              <a:off x="130629" y="358298"/>
              <a:ext cx="1298099" cy="856124"/>
            </a:xfrm>
            <a:prstGeom prst="roundRect">
              <a:avLst>
                <a:gd name="adj" fmla="val 752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สี่เหลี่ยมมุมมน 3"/>
            <p:cNvSpPr/>
            <p:nvPr/>
          </p:nvSpPr>
          <p:spPr>
            <a:xfrm>
              <a:off x="71438" y="285728"/>
              <a:ext cx="1428728" cy="6357982"/>
            </a:xfrm>
            <a:prstGeom prst="roundRect">
              <a:avLst>
                <a:gd name="adj" fmla="val 5625"/>
              </a:avLst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/>
            <a:lstStyle/>
            <a:p>
              <a:pPr marL="342900" indent="-342900" algn="ct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en-US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marL="342900" indent="-3429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282" y="5143512"/>
              <a:ext cx="106471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กลุ่มป่วย</a:t>
              </a:r>
              <a:br>
                <a:rPr lang="th-TH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120,000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4282" y="2214554"/>
              <a:ext cx="109036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กลุ่มดี</a:t>
              </a:r>
              <a:endParaRPr lang="en-US" b="1" dirty="0" smtClean="0"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กลุ่มเสี่ยง</a:t>
              </a:r>
              <a:br>
                <a:rPr lang="th-TH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600,000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4282" y="357166"/>
              <a:ext cx="106471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ct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POP </a:t>
              </a:r>
            </a:p>
            <a:p>
              <a:pPr marL="342900" indent="-342900" algn="ct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720,000</a:t>
              </a:r>
            </a:p>
          </p:txBody>
        </p:sp>
      </p:grpSp>
      <p:grpSp>
        <p:nvGrpSpPr>
          <p:cNvPr id="57" name="กลุ่ม 56"/>
          <p:cNvGrpSpPr/>
          <p:nvPr/>
        </p:nvGrpSpPr>
        <p:grpSpPr>
          <a:xfrm>
            <a:off x="4071934" y="256701"/>
            <a:ext cx="3166251" cy="1692771"/>
            <a:chOff x="4071934" y="256701"/>
            <a:chExt cx="3166251" cy="1692771"/>
          </a:xfrm>
        </p:grpSpPr>
        <p:sp>
          <p:nvSpPr>
            <p:cNvPr id="35" name="สี่เหลี่ยมมุมมน 34"/>
            <p:cNvSpPr/>
            <p:nvPr/>
          </p:nvSpPr>
          <p:spPr>
            <a:xfrm>
              <a:off x="4071934" y="357166"/>
              <a:ext cx="3071834" cy="1500198"/>
            </a:xfrm>
            <a:prstGeom prst="roundRect">
              <a:avLst>
                <a:gd name="adj" fmla="val 892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71934" y="256701"/>
              <a:ext cx="316625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1</a:t>
              </a:r>
              <a:r>
                <a:rPr lang="en-US" b="1" baseline="30000" dirty="0" smtClean="0">
                  <a:latin typeface="TH SarabunPSK" pitchFamily="34" charset="-34"/>
                  <a:cs typeface="TH SarabunPSK" pitchFamily="34" charset="-34"/>
                </a:rPr>
                <a:t>O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 Care   </a:t>
              </a:r>
              <a:r>
                <a:rPr lang="en-US" sz="3200" b="1" dirty="0" smtClean="0">
                  <a:latin typeface="TH SarabunPSK" pitchFamily="34" charset="-34"/>
                  <a:cs typeface="TH SarabunPSK" pitchFamily="34" charset="-34"/>
                </a:rPr>
                <a:t>DHS </a:t>
              </a:r>
              <a:endParaRPr lang="en-US" b="1" dirty="0" smtClean="0">
                <a:latin typeface="TH SarabunPSK" pitchFamily="34" charset="-34"/>
                <a:cs typeface="TH SarabunPSK" pitchFamily="34" charset="-34"/>
              </a:endParaRPr>
            </a:p>
            <a:p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อำเภอ,ตำบล,หมู่บ้านจัดการสุขภาพ</a:t>
              </a:r>
            </a:p>
            <a:p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ศูนย์เด็กเล็ก,โรงเรียน,ตลาด</a:t>
              </a:r>
            </a:p>
            <a:p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To be number 1 </a:t>
              </a: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ระดับเงิน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8" name="สี่เหลี่ยมมุมมน 47"/>
            <p:cNvSpPr/>
            <p:nvPr/>
          </p:nvSpPr>
          <p:spPr>
            <a:xfrm>
              <a:off x="4143372" y="357166"/>
              <a:ext cx="928694" cy="35719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1" name="กลุ่ม 60"/>
          <p:cNvGrpSpPr/>
          <p:nvPr/>
        </p:nvGrpSpPr>
        <p:grpSpPr>
          <a:xfrm>
            <a:off x="4071934" y="4572008"/>
            <a:ext cx="3214710" cy="2071702"/>
            <a:chOff x="4071934" y="4572008"/>
            <a:chExt cx="3214710" cy="2071702"/>
          </a:xfrm>
        </p:grpSpPr>
        <p:sp>
          <p:nvSpPr>
            <p:cNvPr id="37" name="สี่เหลี่ยมมุมมน 36"/>
            <p:cNvSpPr/>
            <p:nvPr/>
          </p:nvSpPr>
          <p:spPr>
            <a:xfrm>
              <a:off x="4071934" y="4572008"/>
              <a:ext cx="3071834" cy="2000264"/>
            </a:xfrm>
            <a:prstGeom prst="roundRect">
              <a:avLst>
                <a:gd name="adj" fmla="val 384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71934" y="4581607"/>
              <a:ext cx="321471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3</a:t>
              </a:r>
              <a:r>
                <a:rPr lang="en-US" b="1" baseline="30000" dirty="0" smtClean="0">
                  <a:latin typeface="TH SarabunPSK" pitchFamily="34" charset="-34"/>
                  <a:cs typeface="TH SarabunPSK" pitchFamily="34" charset="-34"/>
                </a:rPr>
                <a:t>O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 Care  NCD Clinic</a:t>
              </a:r>
            </a:p>
            <a:p>
              <a:r>
                <a:rPr lang="en-US" b="1" dirty="0" err="1" smtClean="0">
                  <a:latin typeface="TH SarabunPSK" pitchFamily="34" charset="-34"/>
                  <a:cs typeface="TH SarabunPSK" pitchFamily="34" charset="-34"/>
                </a:rPr>
                <a:t>Modi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-CKD Clinic,</a:t>
              </a: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คลินิกจิตเวช</a:t>
              </a:r>
              <a:endParaRPr lang="en-US" b="1" dirty="0" smtClean="0">
                <a:latin typeface="TH SarabunPSK" pitchFamily="34" charset="-34"/>
                <a:cs typeface="TH SarabunPSK" pitchFamily="34" charset="-34"/>
              </a:endParaRPr>
            </a:p>
            <a:p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Community / Home Ward</a:t>
              </a:r>
            </a:p>
            <a:p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อบรม </a:t>
              </a:r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Caregiver , Re-Admit</a:t>
              </a:r>
            </a:p>
            <a:p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Re-</a:t>
              </a:r>
              <a:r>
                <a:rPr lang="en-US" sz="2400" b="1" dirty="0" err="1" smtClean="0">
                  <a:latin typeface="TH SarabunPSK" pitchFamily="34" charset="-34"/>
                  <a:cs typeface="TH SarabunPSK" pitchFamily="34" charset="-34"/>
                </a:rPr>
                <a:t>Visit,Unit</a:t>
              </a:r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 Cost, HbA1c 60%</a:t>
              </a:r>
            </a:p>
          </p:txBody>
        </p:sp>
        <p:sp>
          <p:nvSpPr>
            <p:cNvPr id="50" name="สี่เหลี่ยมมุมมน 49"/>
            <p:cNvSpPr/>
            <p:nvPr/>
          </p:nvSpPr>
          <p:spPr>
            <a:xfrm>
              <a:off x="4143372" y="4628932"/>
              <a:ext cx="928694" cy="35719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7" name="กลุ่ม 66"/>
          <p:cNvGrpSpPr/>
          <p:nvPr/>
        </p:nvGrpSpPr>
        <p:grpSpPr>
          <a:xfrm>
            <a:off x="7429520" y="4929198"/>
            <a:ext cx="1500198" cy="1815882"/>
            <a:chOff x="7429520" y="4929198"/>
            <a:chExt cx="1500198" cy="1815882"/>
          </a:xfrm>
        </p:grpSpPr>
        <p:sp>
          <p:nvSpPr>
            <p:cNvPr id="47" name="สี่เหลี่ยมมุมมน 46"/>
            <p:cNvSpPr/>
            <p:nvPr/>
          </p:nvSpPr>
          <p:spPr>
            <a:xfrm>
              <a:off x="7429520" y="5028532"/>
              <a:ext cx="1500198" cy="1571636"/>
            </a:xfrm>
            <a:prstGeom prst="roundRect">
              <a:avLst>
                <a:gd name="adj" fmla="val 752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89859" y="4929198"/>
              <a:ext cx="954107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MIS</a:t>
              </a:r>
            </a:p>
            <a:p>
              <a:pPr algn="ctr"/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28KPI</a:t>
              </a:r>
            </a:p>
            <a:p>
              <a:pPr algn="ctr"/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Survey</a:t>
              </a:r>
            </a:p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นิเทศ</a:t>
              </a:r>
              <a:endParaRPr lang="en-US" b="1" dirty="0" smtClean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1" name="สี่เหลี่ยมมุมมน 50"/>
            <p:cNvSpPr/>
            <p:nvPr/>
          </p:nvSpPr>
          <p:spPr>
            <a:xfrm>
              <a:off x="7500958" y="5000636"/>
              <a:ext cx="1357322" cy="35719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6" name="กลุ่ม 65"/>
          <p:cNvGrpSpPr/>
          <p:nvPr/>
        </p:nvGrpSpPr>
        <p:grpSpPr>
          <a:xfrm>
            <a:off x="7344462" y="3671210"/>
            <a:ext cx="1657826" cy="1384995"/>
            <a:chOff x="7344462" y="3671210"/>
            <a:chExt cx="1657826" cy="1384995"/>
          </a:xfrm>
        </p:grpSpPr>
        <p:sp>
          <p:nvSpPr>
            <p:cNvPr id="46" name="สี่เหลี่ยมมุมมน 45"/>
            <p:cNvSpPr/>
            <p:nvPr/>
          </p:nvSpPr>
          <p:spPr>
            <a:xfrm>
              <a:off x="7429520" y="3742648"/>
              <a:ext cx="1500198" cy="1214446"/>
            </a:xfrm>
            <a:prstGeom prst="roundRect">
              <a:avLst>
                <a:gd name="adj" fmla="val 752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44462" y="3671210"/>
              <a:ext cx="1657826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Surveillance</a:t>
              </a:r>
            </a:p>
            <a:p>
              <a:pPr algn="ctr"/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Performance</a:t>
              </a:r>
            </a:p>
            <a:p>
              <a:pPr algn="ctr"/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Financial</a:t>
              </a:r>
            </a:p>
          </p:txBody>
        </p:sp>
        <p:sp>
          <p:nvSpPr>
            <p:cNvPr id="52" name="สี่เหลี่ยมมุมมน 51"/>
            <p:cNvSpPr/>
            <p:nvPr/>
          </p:nvSpPr>
          <p:spPr>
            <a:xfrm>
              <a:off x="7429520" y="3742648"/>
              <a:ext cx="1500198" cy="35719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กลุ่ม 10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9" name="Picture 3"/>
            <p:cNvPicPr>
              <a:picLocks noChangeAspect="1" noChangeArrowheads="1"/>
            </p:cNvPicPr>
            <p:nvPr/>
          </p:nvPicPr>
          <p:blipFill>
            <a:blip r:embed="rId2"/>
            <a:srcRect l="21962" t="6836" r="15081" b="9179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" name="Picture 3"/>
            <p:cNvPicPr>
              <a:picLocks noChangeAspect="1" noChangeArrowheads="1"/>
            </p:cNvPicPr>
            <p:nvPr/>
          </p:nvPicPr>
          <p:blipFill>
            <a:blip r:embed="rId2"/>
            <a:srcRect l="34193" t="18967" r="60397" b="72285"/>
            <a:stretch>
              <a:fillRect/>
            </a:stretch>
          </p:blipFill>
          <p:spPr bwMode="auto">
            <a:xfrm>
              <a:off x="285720" y="857232"/>
              <a:ext cx="78581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3" name="AutoShape 69"/>
          <p:cNvSpPr>
            <a:spLocks noChangeArrowheads="1"/>
          </p:cNvSpPr>
          <p:nvPr/>
        </p:nvSpPr>
        <p:spPr bwMode="gray">
          <a:xfrm>
            <a:off x="214282" y="1928802"/>
            <a:ext cx="2786082" cy="1489368"/>
          </a:xfrm>
          <a:prstGeom prst="roundRect">
            <a:avLst>
              <a:gd name="adj" fmla="val 6028"/>
            </a:avLst>
          </a:prstGeom>
          <a:solidFill>
            <a:srgbClr val="4F81BD"/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1.47 </a:t>
            </a: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เตียงต่อ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1,000</a:t>
            </a:r>
          </a:p>
          <a:p>
            <a:pPr eaLnBrk="0" hangingPunct="0">
              <a:defRPr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(2.5 </a:t>
            </a: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ต่อ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1,000)</a:t>
            </a:r>
            <a:endParaRPr lang="th-TH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" name="AutoShape 69"/>
          <p:cNvSpPr>
            <a:spLocks noChangeArrowheads="1"/>
          </p:cNvSpPr>
          <p:nvPr/>
        </p:nvSpPr>
        <p:spPr bwMode="gray">
          <a:xfrm>
            <a:off x="214282" y="3500438"/>
            <a:ext cx="2786082" cy="1768091"/>
          </a:xfrm>
          <a:prstGeom prst="roundRect">
            <a:avLst>
              <a:gd name="adj" fmla="val 6028"/>
            </a:avLst>
          </a:prstGeom>
          <a:solidFill>
            <a:srgbClr val="4F81BD"/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Financial status 0-1</a:t>
            </a:r>
          </a:p>
          <a:p>
            <a:pPr eaLnBrk="0" hangingPunct="0">
              <a:defRPr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LC </a:t>
            </a: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รวม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47-61%</a:t>
            </a:r>
          </a:p>
          <a:p>
            <a:pPr eaLnBrk="0" hangingPunct="0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(Mean = 54%)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5" name="AutoShape 69"/>
          <p:cNvSpPr>
            <a:spLocks noChangeArrowheads="1"/>
          </p:cNvSpPr>
          <p:nvPr/>
        </p:nvSpPr>
        <p:spPr bwMode="gray">
          <a:xfrm>
            <a:off x="214282" y="5357826"/>
            <a:ext cx="2786082" cy="1196206"/>
          </a:xfrm>
          <a:prstGeom prst="roundRect">
            <a:avLst>
              <a:gd name="adj" fmla="val 6028"/>
            </a:avLst>
          </a:prstGeom>
          <a:solidFill>
            <a:srgbClr val="4F81BD"/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แพทย์ 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 : 6,680</a:t>
            </a:r>
          </a:p>
          <a:p>
            <a:pPr eaLnBrk="0" hangingPunct="0"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ประเทศ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1: 4,921)</a:t>
            </a:r>
            <a:endParaRPr lang="th-TH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86182" y="1357298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รพ.</a:t>
            </a:r>
            <a:r>
              <a:rPr lang="th-TH" sz="2000" b="1" dirty="0" err="1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โกสัม</a:t>
            </a:r>
            <a:r>
              <a:rPr lang="th-TH" sz="2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พีนคร</a:t>
            </a:r>
            <a:endParaRPr lang="th-TH" sz="20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86380" y="1071546"/>
            <a:ext cx="140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รพ.พรานกระต่าย</a:t>
            </a:r>
            <a:endParaRPr lang="th-TH" sz="20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43372" y="2714620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รพ.กำแพงเพชร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29058" y="4071942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รพ.คลองลาน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336802" y="5143512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รพ.ปางศิลาทอง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29322" y="5314906"/>
            <a:ext cx="1481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รพ.</a:t>
            </a:r>
            <a:r>
              <a:rPr lang="th-TH" sz="2000" b="1" dirty="0" err="1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ขาณุวรลักษ</a:t>
            </a:r>
            <a:r>
              <a:rPr lang="th-TH" sz="2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บุรี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737654" y="4184062"/>
            <a:ext cx="1135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รพ.บึงสามัคคี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527691" y="4286256"/>
            <a:ext cx="1116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รพ.</a:t>
            </a:r>
            <a:r>
              <a:rPr lang="th-TH" sz="2000" b="1" dirty="0" err="1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คลองข</a:t>
            </a:r>
            <a:r>
              <a:rPr lang="th-TH" sz="2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ลุง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02244" y="3457518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รพ.ทรายทองวัฒนา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026210" y="2671700"/>
            <a:ext cx="974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รพ.ไทรงาม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000760" y="2214554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รพ.ทุ่งโพธิ์ทะเล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000892" y="1571612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รพ.ลานกระบือ</a:t>
            </a:r>
          </a:p>
        </p:txBody>
      </p:sp>
      <p:grpSp>
        <p:nvGrpSpPr>
          <p:cNvPr id="99" name="กลุ่ม 98"/>
          <p:cNvGrpSpPr/>
          <p:nvPr/>
        </p:nvGrpSpPr>
        <p:grpSpPr>
          <a:xfrm>
            <a:off x="5402788" y="2515296"/>
            <a:ext cx="455096" cy="769441"/>
            <a:chOff x="5402788" y="2515296"/>
            <a:chExt cx="455096" cy="769441"/>
          </a:xfrm>
        </p:grpSpPr>
        <p:sp>
          <p:nvSpPr>
            <p:cNvPr id="111" name="สี่เหลี่ยมมุมมน 110"/>
            <p:cNvSpPr/>
            <p:nvPr/>
          </p:nvSpPr>
          <p:spPr>
            <a:xfrm>
              <a:off x="5429256" y="2643182"/>
              <a:ext cx="428628" cy="42862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02788" y="2515296"/>
              <a:ext cx="45076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4" name="กลุ่ม 103"/>
          <p:cNvGrpSpPr/>
          <p:nvPr/>
        </p:nvGrpSpPr>
        <p:grpSpPr>
          <a:xfrm>
            <a:off x="7215206" y="5201679"/>
            <a:ext cx="934747" cy="584775"/>
            <a:chOff x="7215206" y="5201679"/>
            <a:chExt cx="934747" cy="584775"/>
          </a:xfrm>
        </p:grpSpPr>
        <p:sp>
          <p:nvSpPr>
            <p:cNvPr id="112" name="สี่เหลี่ยมมุมมน 111"/>
            <p:cNvSpPr/>
            <p:nvPr/>
          </p:nvSpPr>
          <p:spPr>
            <a:xfrm>
              <a:off x="7358082" y="5286388"/>
              <a:ext cx="642942" cy="35719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215206" y="5201679"/>
              <a:ext cx="9347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M2</a:t>
              </a:r>
              <a:endPara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5" name="กลุ่ม 104"/>
          <p:cNvGrpSpPr/>
          <p:nvPr/>
        </p:nvGrpSpPr>
        <p:grpSpPr>
          <a:xfrm>
            <a:off x="6499238" y="4201547"/>
            <a:ext cx="644530" cy="584775"/>
            <a:chOff x="6499238" y="4201547"/>
            <a:chExt cx="644530" cy="584775"/>
          </a:xfrm>
        </p:grpSpPr>
        <p:sp>
          <p:nvSpPr>
            <p:cNvPr id="117" name="สี่เหลี่ยมมุมมน 116"/>
            <p:cNvSpPr/>
            <p:nvPr/>
          </p:nvSpPr>
          <p:spPr>
            <a:xfrm>
              <a:off x="6572264" y="4286256"/>
              <a:ext cx="500066" cy="35719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499238" y="4201547"/>
              <a:ext cx="644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F1</a:t>
              </a:r>
              <a:endPara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0" name="กลุ่ม 99"/>
          <p:cNvGrpSpPr/>
          <p:nvPr/>
        </p:nvGrpSpPr>
        <p:grpSpPr>
          <a:xfrm>
            <a:off x="6342184" y="2428868"/>
            <a:ext cx="642942" cy="584775"/>
            <a:chOff x="6342184" y="2428868"/>
            <a:chExt cx="642942" cy="584775"/>
          </a:xfrm>
        </p:grpSpPr>
        <p:sp>
          <p:nvSpPr>
            <p:cNvPr id="118" name="สี่เหลี่ยมมุมมน 117"/>
            <p:cNvSpPr/>
            <p:nvPr/>
          </p:nvSpPr>
          <p:spPr>
            <a:xfrm>
              <a:off x="6429388" y="2531838"/>
              <a:ext cx="500066" cy="35719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342184" y="2428868"/>
              <a:ext cx="642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F3</a:t>
              </a:r>
              <a:endParaRPr lang="th-TH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6" name="กลุ่ม 105"/>
          <p:cNvGrpSpPr/>
          <p:nvPr/>
        </p:nvGrpSpPr>
        <p:grpSpPr>
          <a:xfrm>
            <a:off x="4213222" y="4272985"/>
            <a:ext cx="644530" cy="584775"/>
            <a:chOff x="4213222" y="4272985"/>
            <a:chExt cx="644530" cy="584775"/>
          </a:xfrm>
        </p:grpSpPr>
        <p:sp>
          <p:nvSpPr>
            <p:cNvPr id="114" name="สี่เหลี่ยมมุมมน 113"/>
            <p:cNvSpPr/>
            <p:nvPr/>
          </p:nvSpPr>
          <p:spPr>
            <a:xfrm>
              <a:off x="4286248" y="4357694"/>
              <a:ext cx="500066" cy="35719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13222" y="4272985"/>
              <a:ext cx="644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F2</a:t>
              </a:r>
              <a:endPara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7" name="กลุ่ม 96"/>
          <p:cNvGrpSpPr/>
          <p:nvPr/>
        </p:nvGrpSpPr>
        <p:grpSpPr>
          <a:xfrm>
            <a:off x="5713420" y="1285860"/>
            <a:ext cx="644530" cy="584775"/>
            <a:chOff x="5713420" y="1285860"/>
            <a:chExt cx="644530" cy="584775"/>
          </a:xfrm>
        </p:grpSpPr>
        <p:sp>
          <p:nvSpPr>
            <p:cNvPr id="121" name="สี่เหลี่ยมมุมมน 120"/>
            <p:cNvSpPr/>
            <p:nvPr/>
          </p:nvSpPr>
          <p:spPr>
            <a:xfrm>
              <a:off x="5786446" y="1372288"/>
              <a:ext cx="500066" cy="35719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713420" y="1285860"/>
              <a:ext cx="644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F2</a:t>
              </a:r>
              <a:endPara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8" name="กลุ่ม 97"/>
          <p:cNvGrpSpPr/>
          <p:nvPr/>
        </p:nvGrpSpPr>
        <p:grpSpPr>
          <a:xfrm>
            <a:off x="7307381" y="1772655"/>
            <a:ext cx="644530" cy="584775"/>
            <a:chOff x="7307381" y="1772655"/>
            <a:chExt cx="644530" cy="584775"/>
          </a:xfrm>
        </p:grpSpPr>
        <p:sp>
          <p:nvSpPr>
            <p:cNvPr id="120" name="สี่เหลี่ยมมุมมน 119"/>
            <p:cNvSpPr/>
            <p:nvPr/>
          </p:nvSpPr>
          <p:spPr>
            <a:xfrm>
              <a:off x="7373072" y="1872354"/>
              <a:ext cx="500066" cy="35719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307381" y="1772655"/>
              <a:ext cx="644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F2</a:t>
              </a:r>
              <a:endPara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1" name="กลุ่ม 100"/>
          <p:cNvGrpSpPr/>
          <p:nvPr/>
        </p:nvGrpSpPr>
        <p:grpSpPr>
          <a:xfrm>
            <a:off x="7500958" y="2558473"/>
            <a:ext cx="644530" cy="584775"/>
            <a:chOff x="7500958" y="2558473"/>
            <a:chExt cx="644530" cy="584775"/>
          </a:xfrm>
        </p:grpSpPr>
        <p:sp>
          <p:nvSpPr>
            <p:cNvPr id="119" name="สี่เหลี่ยมมุมมน 118"/>
            <p:cNvSpPr/>
            <p:nvPr/>
          </p:nvSpPr>
          <p:spPr>
            <a:xfrm>
              <a:off x="7560918" y="2643182"/>
              <a:ext cx="500066" cy="35719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500958" y="2558473"/>
              <a:ext cx="644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F2</a:t>
              </a:r>
              <a:endPara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2" name="กลุ่ม 101"/>
          <p:cNvGrpSpPr/>
          <p:nvPr/>
        </p:nvGrpSpPr>
        <p:grpSpPr>
          <a:xfrm>
            <a:off x="7072330" y="3643314"/>
            <a:ext cx="644530" cy="584775"/>
            <a:chOff x="7072330" y="3643314"/>
            <a:chExt cx="644530" cy="584775"/>
          </a:xfrm>
        </p:grpSpPr>
        <p:sp>
          <p:nvSpPr>
            <p:cNvPr id="116" name="สี่เหลี่ยมมุมมน 115"/>
            <p:cNvSpPr/>
            <p:nvPr/>
          </p:nvSpPr>
          <p:spPr>
            <a:xfrm>
              <a:off x="7143768" y="3714752"/>
              <a:ext cx="500066" cy="35719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072330" y="3643314"/>
              <a:ext cx="644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F2</a:t>
              </a:r>
              <a:endPara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3" name="กลุ่ม 102"/>
          <p:cNvGrpSpPr/>
          <p:nvPr/>
        </p:nvGrpSpPr>
        <p:grpSpPr>
          <a:xfrm>
            <a:off x="8001024" y="4344423"/>
            <a:ext cx="644530" cy="584775"/>
            <a:chOff x="7977112" y="4357694"/>
            <a:chExt cx="644530" cy="584775"/>
          </a:xfrm>
        </p:grpSpPr>
        <p:sp>
          <p:nvSpPr>
            <p:cNvPr id="115" name="สี่เหลี่ยมมุมมน 114"/>
            <p:cNvSpPr/>
            <p:nvPr/>
          </p:nvSpPr>
          <p:spPr>
            <a:xfrm>
              <a:off x="8042482" y="4459112"/>
              <a:ext cx="500066" cy="35719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977112" y="4357694"/>
              <a:ext cx="644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F2</a:t>
              </a:r>
              <a:endPara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7" name="กลุ่ม 106"/>
          <p:cNvGrpSpPr/>
          <p:nvPr/>
        </p:nvGrpSpPr>
        <p:grpSpPr>
          <a:xfrm>
            <a:off x="4713288" y="5344555"/>
            <a:ext cx="644530" cy="584775"/>
            <a:chOff x="4713288" y="5344555"/>
            <a:chExt cx="644530" cy="584775"/>
          </a:xfrm>
        </p:grpSpPr>
        <p:sp>
          <p:nvSpPr>
            <p:cNvPr id="113" name="สี่เหลี่ยมมุมมน 112"/>
            <p:cNvSpPr/>
            <p:nvPr/>
          </p:nvSpPr>
          <p:spPr>
            <a:xfrm>
              <a:off x="4786314" y="5429264"/>
              <a:ext cx="500066" cy="35719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713288" y="5344555"/>
              <a:ext cx="644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F2</a:t>
              </a:r>
              <a:endPara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9" name="กลุ่ม 58"/>
          <p:cNvGrpSpPr/>
          <p:nvPr/>
        </p:nvGrpSpPr>
        <p:grpSpPr>
          <a:xfrm>
            <a:off x="3661808" y="1857364"/>
            <a:ext cx="1628083" cy="428628"/>
            <a:chOff x="2383890" y="408599"/>
            <a:chExt cx="1702707" cy="428628"/>
          </a:xfrm>
        </p:grpSpPr>
        <p:sp>
          <p:nvSpPr>
            <p:cNvPr id="57" name="สี่เหลี่ยมมุมมน 56"/>
            <p:cNvSpPr/>
            <p:nvPr/>
          </p:nvSpPr>
          <p:spPr>
            <a:xfrm>
              <a:off x="2714612" y="408599"/>
              <a:ext cx="1011610" cy="377195"/>
            </a:xfrm>
            <a:prstGeom prst="roundRect">
              <a:avLst/>
            </a:prstGeom>
            <a:ln w="952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83890" y="428604"/>
              <a:ext cx="1702707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Ext OPD</a:t>
              </a:r>
              <a:endPara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44" name="กลุ่ม 143"/>
          <p:cNvGrpSpPr/>
          <p:nvPr/>
        </p:nvGrpSpPr>
        <p:grpSpPr>
          <a:xfrm>
            <a:off x="5658560" y="1701001"/>
            <a:ext cx="805621" cy="423613"/>
            <a:chOff x="2285641" y="413614"/>
            <a:chExt cx="1107970" cy="423613"/>
          </a:xfrm>
        </p:grpSpPr>
        <p:sp>
          <p:nvSpPr>
            <p:cNvPr id="145" name="สี่เหลี่ยมมุมมน 144"/>
            <p:cNvSpPr/>
            <p:nvPr/>
          </p:nvSpPr>
          <p:spPr>
            <a:xfrm>
              <a:off x="2285641" y="413614"/>
              <a:ext cx="1080736" cy="372180"/>
            </a:xfrm>
            <a:prstGeom prst="roundRect">
              <a:avLst/>
            </a:prstGeom>
            <a:ln w="952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322042" y="428604"/>
              <a:ext cx="1071569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60 </a:t>
              </a:r>
              <a:r>
                <a:rPr lang="th-TH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เตียง</a:t>
              </a:r>
              <a:endPara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53" name="กลุ่ม 152"/>
          <p:cNvGrpSpPr/>
          <p:nvPr/>
        </p:nvGrpSpPr>
        <p:grpSpPr>
          <a:xfrm>
            <a:off x="7230196" y="2174599"/>
            <a:ext cx="805621" cy="423613"/>
            <a:chOff x="2285641" y="413614"/>
            <a:chExt cx="1107970" cy="423613"/>
          </a:xfrm>
        </p:grpSpPr>
        <p:sp>
          <p:nvSpPr>
            <p:cNvPr id="154" name="สี่เหลี่ยมมุมมน 153"/>
            <p:cNvSpPr/>
            <p:nvPr/>
          </p:nvSpPr>
          <p:spPr>
            <a:xfrm>
              <a:off x="2285641" y="413614"/>
              <a:ext cx="1080736" cy="372180"/>
            </a:xfrm>
            <a:prstGeom prst="roundRect">
              <a:avLst/>
            </a:prstGeom>
            <a:ln w="952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322042" y="428604"/>
              <a:ext cx="1071569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r>
                <a:rPr lang="en-US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0 </a:t>
              </a:r>
              <a:r>
                <a:rPr lang="th-TH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เตียง</a:t>
              </a:r>
              <a:endPara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56" name="กลุ่ม 155"/>
          <p:cNvGrpSpPr/>
          <p:nvPr/>
        </p:nvGrpSpPr>
        <p:grpSpPr>
          <a:xfrm>
            <a:off x="7427566" y="2990397"/>
            <a:ext cx="805621" cy="423613"/>
            <a:chOff x="2285641" y="413614"/>
            <a:chExt cx="1107970" cy="423613"/>
          </a:xfrm>
        </p:grpSpPr>
        <p:sp>
          <p:nvSpPr>
            <p:cNvPr id="157" name="สี่เหลี่ยมมุมมน 156"/>
            <p:cNvSpPr/>
            <p:nvPr/>
          </p:nvSpPr>
          <p:spPr>
            <a:xfrm>
              <a:off x="2285641" y="413614"/>
              <a:ext cx="1080736" cy="372180"/>
            </a:xfrm>
            <a:prstGeom prst="roundRect">
              <a:avLst/>
            </a:prstGeom>
            <a:ln w="952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2322042" y="428604"/>
              <a:ext cx="1071569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r>
                <a:rPr lang="en-US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0 </a:t>
              </a:r>
              <a:r>
                <a:rPr lang="th-TH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เตียง</a:t>
              </a:r>
              <a:endPara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59" name="กลุ่ม 158"/>
          <p:cNvGrpSpPr/>
          <p:nvPr/>
        </p:nvGrpSpPr>
        <p:grpSpPr>
          <a:xfrm>
            <a:off x="4128382" y="4673426"/>
            <a:ext cx="805621" cy="423613"/>
            <a:chOff x="2285641" y="413614"/>
            <a:chExt cx="1107970" cy="423613"/>
          </a:xfrm>
        </p:grpSpPr>
        <p:sp>
          <p:nvSpPr>
            <p:cNvPr id="160" name="สี่เหลี่ยมมุมมน 159"/>
            <p:cNvSpPr/>
            <p:nvPr/>
          </p:nvSpPr>
          <p:spPr>
            <a:xfrm>
              <a:off x="2285641" y="413614"/>
              <a:ext cx="1080736" cy="372180"/>
            </a:xfrm>
            <a:prstGeom prst="roundRect">
              <a:avLst/>
            </a:prstGeom>
            <a:ln w="952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322042" y="428604"/>
              <a:ext cx="1071569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60 </a:t>
              </a:r>
              <a:r>
                <a:rPr lang="th-TH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เตียง</a:t>
              </a:r>
              <a:endPara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62" name="กลุ่ม 161"/>
          <p:cNvGrpSpPr/>
          <p:nvPr/>
        </p:nvGrpSpPr>
        <p:grpSpPr>
          <a:xfrm>
            <a:off x="4628448" y="5759986"/>
            <a:ext cx="805621" cy="423613"/>
            <a:chOff x="2285641" y="413614"/>
            <a:chExt cx="1107970" cy="423613"/>
          </a:xfrm>
        </p:grpSpPr>
        <p:sp>
          <p:nvSpPr>
            <p:cNvPr id="163" name="สี่เหลี่ยมมุมมน 162"/>
            <p:cNvSpPr/>
            <p:nvPr/>
          </p:nvSpPr>
          <p:spPr>
            <a:xfrm>
              <a:off x="2285641" y="413614"/>
              <a:ext cx="1080736" cy="372180"/>
            </a:xfrm>
            <a:prstGeom prst="roundRect">
              <a:avLst/>
            </a:prstGeom>
            <a:ln w="952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322042" y="428604"/>
              <a:ext cx="1071569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r>
                <a:rPr lang="en-US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0 </a:t>
              </a:r>
              <a:r>
                <a:rPr lang="th-TH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เตียง</a:t>
              </a:r>
              <a:endPara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65" name="กลุ่ม 164"/>
          <p:cNvGrpSpPr/>
          <p:nvPr/>
        </p:nvGrpSpPr>
        <p:grpSpPr>
          <a:xfrm>
            <a:off x="7945352" y="4755566"/>
            <a:ext cx="805621" cy="423613"/>
            <a:chOff x="2285641" y="413614"/>
            <a:chExt cx="1107970" cy="423613"/>
          </a:xfrm>
        </p:grpSpPr>
        <p:sp>
          <p:nvSpPr>
            <p:cNvPr id="166" name="สี่เหลี่ยมมุมมน 165"/>
            <p:cNvSpPr/>
            <p:nvPr/>
          </p:nvSpPr>
          <p:spPr>
            <a:xfrm>
              <a:off x="2285641" y="413614"/>
              <a:ext cx="1080736" cy="372180"/>
            </a:xfrm>
            <a:prstGeom prst="roundRect">
              <a:avLst/>
            </a:prstGeom>
            <a:ln w="952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2322042" y="428604"/>
              <a:ext cx="1071569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r>
                <a:rPr lang="en-US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0 </a:t>
              </a:r>
              <a:r>
                <a:rPr lang="th-TH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เตียง</a:t>
              </a:r>
              <a:endPara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68" name="กลุ่ม 167"/>
          <p:cNvGrpSpPr/>
          <p:nvPr/>
        </p:nvGrpSpPr>
        <p:grpSpPr>
          <a:xfrm>
            <a:off x="7620519" y="3703274"/>
            <a:ext cx="805621" cy="423613"/>
            <a:chOff x="2285641" y="413614"/>
            <a:chExt cx="1107970" cy="423613"/>
          </a:xfrm>
        </p:grpSpPr>
        <p:sp>
          <p:nvSpPr>
            <p:cNvPr id="169" name="สี่เหลี่ยมมุมมน 168"/>
            <p:cNvSpPr/>
            <p:nvPr/>
          </p:nvSpPr>
          <p:spPr>
            <a:xfrm>
              <a:off x="2285641" y="413614"/>
              <a:ext cx="1080736" cy="372180"/>
            </a:xfrm>
            <a:prstGeom prst="roundRect">
              <a:avLst/>
            </a:prstGeom>
            <a:ln w="952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322042" y="428604"/>
              <a:ext cx="1071569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r>
                <a:rPr lang="en-US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0 </a:t>
              </a:r>
              <a:r>
                <a:rPr lang="th-TH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เตียง</a:t>
              </a:r>
              <a:endPara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71" name="กลุ่ม 170"/>
          <p:cNvGrpSpPr/>
          <p:nvPr/>
        </p:nvGrpSpPr>
        <p:grpSpPr>
          <a:xfrm>
            <a:off x="6275034" y="2831028"/>
            <a:ext cx="805621" cy="423613"/>
            <a:chOff x="2285641" y="413614"/>
            <a:chExt cx="1107970" cy="423613"/>
          </a:xfrm>
        </p:grpSpPr>
        <p:sp>
          <p:nvSpPr>
            <p:cNvPr id="172" name="สี่เหลี่ยมมุมมน 171"/>
            <p:cNvSpPr/>
            <p:nvPr/>
          </p:nvSpPr>
          <p:spPr>
            <a:xfrm>
              <a:off x="2285641" y="413614"/>
              <a:ext cx="1080736" cy="372180"/>
            </a:xfrm>
            <a:prstGeom prst="roundRect">
              <a:avLst/>
            </a:prstGeom>
            <a:ln w="952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322042" y="428604"/>
              <a:ext cx="1071569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10 </a:t>
              </a:r>
              <a:r>
                <a:rPr lang="th-TH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เตียง</a:t>
              </a:r>
              <a:endPara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74" name="กลุ่ม 173"/>
          <p:cNvGrpSpPr/>
          <p:nvPr/>
        </p:nvGrpSpPr>
        <p:grpSpPr>
          <a:xfrm>
            <a:off x="6852550" y="5628588"/>
            <a:ext cx="1219912" cy="414089"/>
            <a:chOff x="2285644" y="413614"/>
            <a:chExt cx="1677745" cy="414089"/>
          </a:xfrm>
        </p:grpSpPr>
        <p:sp>
          <p:nvSpPr>
            <p:cNvPr id="175" name="สี่เหลี่ยมมุมมน 174"/>
            <p:cNvSpPr/>
            <p:nvPr/>
          </p:nvSpPr>
          <p:spPr>
            <a:xfrm>
              <a:off x="2285644" y="413614"/>
              <a:ext cx="1677745" cy="372180"/>
            </a:xfrm>
            <a:prstGeom prst="roundRect">
              <a:avLst/>
            </a:prstGeom>
            <a:ln w="952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322045" y="419080"/>
              <a:ext cx="1641344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60+30 </a:t>
              </a:r>
              <a:r>
                <a:rPr lang="th-TH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เตียง</a:t>
              </a:r>
              <a:endPara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77" name="กลุ่ม 176"/>
          <p:cNvGrpSpPr/>
          <p:nvPr/>
        </p:nvGrpSpPr>
        <p:grpSpPr>
          <a:xfrm>
            <a:off x="5929322" y="4601988"/>
            <a:ext cx="1219912" cy="414089"/>
            <a:chOff x="2285644" y="413614"/>
            <a:chExt cx="1677745" cy="414089"/>
          </a:xfrm>
        </p:grpSpPr>
        <p:sp>
          <p:nvSpPr>
            <p:cNvPr id="178" name="สี่เหลี่ยมมุมมน 177"/>
            <p:cNvSpPr/>
            <p:nvPr/>
          </p:nvSpPr>
          <p:spPr>
            <a:xfrm>
              <a:off x="2285644" y="413614"/>
              <a:ext cx="1677745" cy="372180"/>
            </a:xfrm>
            <a:prstGeom prst="roundRect">
              <a:avLst/>
            </a:prstGeom>
            <a:ln w="952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322045" y="419080"/>
              <a:ext cx="1641344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60+30 </a:t>
              </a:r>
              <a:r>
                <a:rPr lang="th-TH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เตียง</a:t>
              </a:r>
              <a:endPara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80" name="กลุ่ม 179"/>
          <p:cNvGrpSpPr/>
          <p:nvPr/>
        </p:nvGrpSpPr>
        <p:grpSpPr>
          <a:xfrm>
            <a:off x="4572000" y="3071810"/>
            <a:ext cx="1428760" cy="408623"/>
            <a:chOff x="2285643" y="413614"/>
            <a:chExt cx="1964973" cy="408623"/>
          </a:xfrm>
        </p:grpSpPr>
        <p:sp>
          <p:nvSpPr>
            <p:cNvPr id="181" name="สี่เหลี่ยมมุมมน 180"/>
            <p:cNvSpPr/>
            <p:nvPr/>
          </p:nvSpPr>
          <p:spPr>
            <a:xfrm>
              <a:off x="2285643" y="413614"/>
              <a:ext cx="1964973" cy="372180"/>
            </a:xfrm>
            <a:prstGeom prst="roundRect">
              <a:avLst/>
            </a:prstGeom>
            <a:ln w="952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322043" y="413614"/>
              <a:ext cx="1928572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410+156 </a:t>
              </a:r>
              <a:r>
                <a:rPr lang="th-TH" sz="2400" b="1" dirty="0" smtClean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เตียง</a:t>
              </a:r>
              <a:endPara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47" name="กลุ่ม 146"/>
          <p:cNvGrpSpPr/>
          <p:nvPr/>
        </p:nvGrpSpPr>
        <p:grpSpPr>
          <a:xfrm>
            <a:off x="5729522" y="704572"/>
            <a:ext cx="571504" cy="491940"/>
            <a:chOff x="2342432" y="624121"/>
            <a:chExt cx="571504" cy="491940"/>
          </a:xfrm>
        </p:grpSpPr>
        <p:sp>
          <p:nvSpPr>
            <p:cNvPr id="148" name="วงรี 147"/>
            <p:cNvSpPr/>
            <p:nvPr/>
          </p:nvSpPr>
          <p:spPr>
            <a:xfrm>
              <a:off x="2390359" y="624121"/>
              <a:ext cx="467902" cy="473894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342432" y="654396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</a:t>
              </a:r>
              <a:endPara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3" name="กลุ่ม 182"/>
          <p:cNvGrpSpPr/>
          <p:nvPr/>
        </p:nvGrpSpPr>
        <p:grpSpPr>
          <a:xfrm>
            <a:off x="5951558" y="2515224"/>
            <a:ext cx="571504" cy="491940"/>
            <a:chOff x="2342432" y="624121"/>
            <a:chExt cx="571504" cy="491940"/>
          </a:xfrm>
        </p:grpSpPr>
        <p:sp>
          <p:nvSpPr>
            <p:cNvPr id="184" name="วงรี 183"/>
            <p:cNvSpPr/>
            <p:nvPr/>
          </p:nvSpPr>
          <p:spPr>
            <a:xfrm>
              <a:off x="2390359" y="624121"/>
              <a:ext cx="467902" cy="473894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2342432" y="654396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</a:t>
              </a:r>
              <a:endPara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6" name="กลุ่ม 185"/>
          <p:cNvGrpSpPr/>
          <p:nvPr/>
        </p:nvGrpSpPr>
        <p:grpSpPr>
          <a:xfrm>
            <a:off x="5344436" y="2157630"/>
            <a:ext cx="571504" cy="491940"/>
            <a:chOff x="2342432" y="624121"/>
            <a:chExt cx="571504" cy="491940"/>
          </a:xfrm>
        </p:grpSpPr>
        <p:sp>
          <p:nvSpPr>
            <p:cNvPr id="187" name="วงรี 186"/>
            <p:cNvSpPr/>
            <p:nvPr/>
          </p:nvSpPr>
          <p:spPr>
            <a:xfrm>
              <a:off x="2390359" y="624121"/>
              <a:ext cx="467902" cy="473894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42432" y="654396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</a:t>
              </a:r>
              <a:endPara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9" name="กลุ่ม 188"/>
          <p:cNvGrpSpPr/>
          <p:nvPr/>
        </p:nvGrpSpPr>
        <p:grpSpPr>
          <a:xfrm>
            <a:off x="6529854" y="3815218"/>
            <a:ext cx="571504" cy="491940"/>
            <a:chOff x="2342432" y="624121"/>
            <a:chExt cx="571504" cy="491940"/>
          </a:xfrm>
        </p:grpSpPr>
        <p:sp>
          <p:nvSpPr>
            <p:cNvPr id="190" name="วงรี 189"/>
            <p:cNvSpPr/>
            <p:nvPr/>
          </p:nvSpPr>
          <p:spPr>
            <a:xfrm>
              <a:off x="2390359" y="624121"/>
              <a:ext cx="467902" cy="473894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2342432" y="654396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</a:t>
              </a:r>
              <a:endPara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2" name="กลุ่ม 191"/>
          <p:cNvGrpSpPr/>
          <p:nvPr/>
        </p:nvGrpSpPr>
        <p:grpSpPr>
          <a:xfrm>
            <a:off x="7372596" y="4843246"/>
            <a:ext cx="571504" cy="491940"/>
            <a:chOff x="2342432" y="624121"/>
            <a:chExt cx="571504" cy="491940"/>
          </a:xfrm>
        </p:grpSpPr>
        <p:sp>
          <p:nvSpPr>
            <p:cNvPr id="193" name="วงรี 192"/>
            <p:cNvSpPr/>
            <p:nvPr/>
          </p:nvSpPr>
          <p:spPr>
            <a:xfrm>
              <a:off x="2390359" y="624121"/>
              <a:ext cx="467902" cy="473894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2342432" y="654396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</a:t>
              </a:r>
              <a:endPara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8" name="กลุ่ม 137"/>
          <p:cNvGrpSpPr/>
          <p:nvPr/>
        </p:nvGrpSpPr>
        <p:grpSpPr>
          <a:xfrm>
            <a:off x="141890" y="142876"/>
            <a:ext cx="3715730" cy="1285860"/>
            <a:chOff x="141890" y="142876"/>
            <a:chExt cx="3715730" cy="1285860"/>
          </a:xfrm>
        </p:grpSpPr>
        <p:grpSp>
          <p:nvGrpSpPr>
            <p:cNvPr id="136" name="กลุ่ม 135"/>
            <p:cNvGrpSpPr/>
            <p:nvPr/>
          </p:nvGrpSpPr>
          <p:grpSpPr>
            <a:xfrm>
              <a:off x="248034" y="149346"/>
              <a:ext cx="3538148" cy="1227717"/>
              <a:chOff x="214282" y="214290"/>
              <a:chExt cx="3538148" cy="1227717"/>
            </a:xfrm>
          </p:grpSpPr>
          <p:sp>
            <p:nvSpPr>
              <p:cNvPr id="197" name="TextBox 196"/>
              <p:cNvSpPr txBox="1"/>
              <p:nvPr/>
            </p:nvSpPr>
            <p:spPr>
              <a:xfrm>
                <a:off x="214282" y="214290"/>
                <a:ext cx="35381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BUSINESS PLAN</a:t>
                </a:r>
                <a:endPara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324644" y="857232"/>
                <a:ext cx="33409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SERVICE  PLAN</a:t>
                </a:r>
                <a:endPara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37" name="สี่เหลี่ยมมุมมน 136"/>
            <p:cNvSpPr/>
            <p:nvPr/>
          </p:nvSpPr>
          <p:spPr>
            <a:xfrm>
              <a:off x="141890" y="142876"/>
              <a:ext cx="3715730" cy="1285860"/>
            </a:xfrm>
            <a:prstGeom prst="roundRect">
              <a:avLst>
                <a:gd name="adj" fmla="val 1202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แผนภูมิ 6"/>
          <p:cNvGraphicFramePr/>
          <p:nvPr/>
        </p:nvGraphicFramePr>
        <p:xfrm>
          <a:off x="142844" y="1500174"/>
          <a:ext cx="878687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08767" y="-21460"/>
            <a:ext cx="646362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OP Visit </a:t>
            </a: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ขาณุวรลักษ</a:t>
            </a: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บุรี</a:t>
            </a:r>
            <a:endParaRPr lang="th-TH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3"/>
          <p:cNvSpPr>
            <a:spLocks noChangeArrowheads="1"/>
          </p:cNvSpPr>
          <p:nvPr/>
        </p:nvSpPr>
        <p:spPr bwMode="auto">
          <a:xfrm>
            <a:off x="1387270" y="853720"/>
            <a:ext cx="60007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Operating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Activity : Workload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1"/>
          <p:cNvSpPr/>
          <p:nvPr/>
        </p:nvSpPr>
        <p:spPr>
          <a:xfrm>
            <a:off x="3571868" y="5123562"/>
            <a:ext cx="2864360" cy="8772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ใกล้บ้านใกล้ใจ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5214942" y="1785926"/>
            <a:ext cx="3643338" cy="428628"/>
          </a:xfrm>
          <a:prstGeom prst="roundRect">
            <a:avLst>
              <a:gd name="adj" fmla="val 6875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มุมมน 5"/>
          <p:cNvSpPr/>
          <p:nvPr/>
        </p:nvSpPr>
        <p:spPr>
          <a:xfrm>
            <a:off x="1785918" y="3571876"/>
            <a:ext cx="5786478" cy="1357322"/>
          </a:xfrm>
          <a:prstGeom prst="roundRect">
            <a:avLst>
              <a:gd name="adj" fmla="val 989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/>
        </p:nvSpPr>
        <p:spPr>
          <a:xfrm>
            <a:off x="1979613" y="1412875"/>
            <a:ext cx="5113337" cy="10080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PCU(</a:t>
            </a:r>
            <a:r>
              <a:rPr lang="th-TH" sz="3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เดี่ยว </a:t>
            </a:r>
            <a:r>
              <a:rPr lang="en-US" sz="3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20,</a:t>
            </a:r>
            <a:r>
              <a:rPr lang="th-TH" sz="3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เครือข่าย </a:t>
            </a:r>
            <a:r>
              <a:rPr lang="en-US" sz="3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42) </a:t>
            </a:r>
            <a:r>
              <a:rPr lang="en-US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½ </a:t>
            </a:r>
            <a:r>
              <a:rPr lang="en-US" sz="3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hr</a:t>
            </a:r>
            <a:endParaRPr lang="th-TH" sz="36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40</a:t>
            </a:r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% 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อสม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~</a:t>
            </a:r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12,000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คน    </a:t>
            </a:r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20:80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มุมมน 21"/>
          <p:cNvSpPr/>
          <p:nvPr/>
        </p:nvSpPr>
        <p:spPr>
          <a:xfrm>
            <a:off x="5547992" y="1976100"/>
            <a:ext cx="785818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ounded Rectangle 4"/>
          <p:cNvSpPr/>
          <p:nvPr/>
        </p:nvSpPr>
        <p:spPr>
          <a:xfrm>
            <a:off x="2428860" y="2565400"/>
            <a:ext cx="4248150" cy="1008063"/>
          </a:xfrm>
          <a:prstGeom prst="roundRect">
            <a:avLst>
              <a:gd name="adj" fmla="val 10411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SCU(F₃,F₂,F₁,M₂) 1 </a:t>
            </a:r>
            <a:r>
              <a:rPr lang="en-US" sz="44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hr</a:t>
            </a:r>
            <a:endParaRPr lang="th-TH" sz="4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ounded Rectangle 5"/>
          <p:cNvSpPr/>
          <p:nvPr/>
        </p:nvSpPr>
        <p:spPr>
          <a:xfrm>
            <a:off x="2916238" y="3716338"/>
            <a:ext cx="3311525" cy="1008062"/>
          </a:xfrm>
          <a:prstGeom prst="roundRect">
            <a:avLst>
              <a:gd name="adj" fmla="val 1197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TCU(S</a:t>
            </a:r>
            <a:r>
              <a:rPr lang="en-US" sz="4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1½ hr</a:t>
            </a:r>
            <a:endParaRPr lang="th-TH" sz="4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ounded Rectangle 6"/>
          <p:cNvSpPr/>
          <p:nvPr/>
        </p:nvSpPr>
        <p:spPr>
          <a:xfrm>
            <a:off x="3132138" y="4868863"/>
            <a:ext cx="2879725" cy="1008062"/>
          </a:xfrm>
          <a:prstGeom prst="roundRect">
            <a:avLst>
              <a:gd name="adj" fmla="val 1197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STCU(A₂,A₁) 2 </a:t>
            </a:r>
            <a:r>
              <a:rPr lang="en-US" sz="36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hr</a:t>
            </a:r>
            <a:endParaRPr lang="en-US" sz="3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Excellent center</a:t>
            </a:r>
            <a:endParaRPr lang="th-TH" sz="3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ounded Rectangle 23"/>
          <p:cNvSpPr/>
          <p:nvPr/>
        </p:nvSpPr>
        <p:spPr>
          <a:xfrm>
            <a:off x="1979613" y="188912"/>
            <a:ext cx="5113337" cy="1096947"/>
          </a:xfrm>
          <a:prstGeom prst="roundRect">
            <a:avLst>
              <a:gd name="adj" fmla="val 10918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POPULATION = </a:t>
            </a:r>
            <a:r>
              <a:rPr lang="en-US" sz="3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720,000 , 3M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ผู้ป่วยเรื้อรัง </a:t>
            </a:r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120,000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ounded Rectangle 12"/>
          <p:cNvSpPr/>
          <p:nvPr/>
        </p:nvSpPr>
        <p:spPr>
          <a:xfrm>
            <a:off x="179388" y="428604"/>
            <a:ext cx="1655762" cy="1222375"/>
          </a:xfrm>
          <a:prstGeom prst="roundRect">
            <a:avLst>
              <a:gd name="adj" fmla="val 115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rIns="72000" anchor="ctr"/>
          <a:lstStyle/>
          <a:p>
            <a:pPr algn="ctr" defTabSz="914400">
              <a:defRPr/>
            </a:pP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Participative</a:t>
            </a:r>
          </a:p>
          <a:p>
            <a:pPr algn="ctr" defTabSz="914400">
              <a:defRPr/>
            </a:pPr>
            <a:r>
              <a:rPr lang="en-US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GG</a:t>
            </a:r>
            <a:endParaRPr lang="th-TH" sz="3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ounded Rectangle 14"/>
          <p:cNvSpPr/>
          <p:nvPr/>
        </p:nvSpPr>
        <p:spPr>
          <a:xfrm>
            <a:off x="179388" y="2428868"/>
            <a:ext cx="1655762" cy="1331913"/>
          </a:xfrm>
          <a:prstGeom prst="roundRect">
            <a:avLst>
              <a:gd name="adj" fmla="val 107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NPM</a:t>
            </a:r>
            <a:endParaRPr lang="th-TH" sz="3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ounded Rectangle 15"/>
          <p:cNvSpPr/>
          <p:nvPr/>
        </p:nvSpPr>
        <p:spPr>
          <a:xfrm>
            <a:off x="250825" y="4572008"/>
            <a:ext cx="1584325" cy="1262063"/>
          </a:xfrm>
          <a:prstGeom prst="roundRect">
            <a:avLst>
              <a:gd name="adj" fmla="val 91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HHHCDS</a:t>
            </a:r>
          </a:p>
          <a:p>
            <a:pPr algn="ctr" defTabSz="914400">
              <a:defRPr/>
            </a:pPr>
            <a:r>
              <a:rPr lang="en-US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B&gt;A</a:t>
            </a:r>
            <a:endParaRPr lang="th-TH" sz="3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2635782" y="1991866"/>
            <a:ext cx="785818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มุมมน 23"/>
          <p:cNvSpPr/>
          <p:nvPr/>
        </p:nvSpPr>
        <p:spPr>
          <a:xfrm>
            <a:off x="3500430" y="1976100"/>
            <a:ext cx="1928826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9" name="กลุ่ม 28"/>
          <p:cNvGrpSpPr/>
          <p:nvPr/>
        </p:nvGrpSpPr>
        <p:grpSpPr>
          <a:xfrm>
            <a:off x="1979613" y="1960586"/>
            <a:ext cx="5113337" cy="4913180"/>
            <a:chOff x="1979613" y="1960586"/>
            <a:chExt cx="5113337" cy="4913180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1979613" y="1960586"/>
              <a:ext cx="5113337" cy="4826000"/>
              <a:chOff x="1979613" y="1916113"/>
              <a:chExt cx="5113337" cy="4826000"/>
            </a:xfrm>
          </p:grpSpPr>
          <p:sp>
            <p:nvSpPr>
              <p:cNvPr id="6" name="Rounded Rectangle 7"/>
              <p:cNvSpPr/>
              <p:nvPr/>
            </p:nvSpPr>
            <p:spPr>
              <a:xfrm>
                <a:off x="1979613" y="5949950"/>
                <a:ext cx="5113337" cy="792163"/>
              </a:xfrm>
              <a:prstGeom prst="roundRect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smtClean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smtClean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cxnSp>
            <p:nvCxnSpPr>
              <p:cNvPr id="7" name="Straight Connector 11"/>
              <p:cNvCxnSpPr/>
              <p:nvPr/>
            </p:nvCxnSpPr>
            <p:spPr>
              <a:xfrm flipH="1">
                <a:off x="6011863" y="2276475"/>
                <a:ext cx="1081087" cy="3673475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13"/>
              <p:cNvCxnSpPr>
                <a:stCxn id="2" idx="1"/>
                <a:endCxn id="6" idx="1"/>
              </p:cNvCxnSpPr>
              <p:nvPr/>
            </p:nvCxnSpPr>
            <p:spPr>
              <a:xfrm>
                <a:off x="1979613" y="1916113"/>
                <a:ext cx="0" cy="4429125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17"/>
              <p:cNvCxnSpPr/>
              <p:nvPr/>
            </p:nvCxnSpPr>
            <p:spPr>
              <a:xfrm>
                <a:off x="1979613" y="2276475"/>
                <a:ext cx="1152525" cy="3673475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19"/>
              <p:cNvCxnSpPr>
                <a:stCxn id="2" idx="3"/>
                <a:endCxn id="6" idx="3"/>
              </p:cNvCxnSpPr>
              <p:nvPr/>
            </p:nvCxnSpPr>
            <p:spPr>
              <a:xfrm>
                <a:off x="7092950" y="1916113"/>
                <a:ext cx="0" cy="4429125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26"/>
              <p:cNvSpPr txBox="1">
                <a:spLocks noChangeArrowheads="1"/>
              </p:cNvSpPr>
              <p:nvPr/>
            </p:nvSpPr>
            <p:spPr bwMode="auto">
              <a:xfrm>
                <a:off x="2043566" y="5275263"/>
                <a:ext cx="70243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b="1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AHO</a:t>
                </a:r>
                <a:endParaRPr lang="th-TH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3" name="TextBox 27"/>
              <p:cNvSpPr txBox="1">
                <a:spLocks noChangeArrowheads="1"/>
              </p:cNvSpPr>
              <p:nvPr/>
            </p:nvSpPr>
            <p:spPr bwMode="auto">
              <a:xfrm>
                <a:off x="6256791" y="5275263"/>
                <a:ext cx="70243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b="1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AHO</a:t>
                </a:r>
                <a:endParaRPr lang="th-TH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4" name="Minus 1"/>
              <p:cNvSpPr/>
              <p:nvPr/>
            </p:nvSpPr>
            <p:spPr>
              <a:xfrm>
                <a:off x="2036763" y="6275388"/>
                <a:ext cx="5029200" cy="125412"/>
              </a:xfrm>
              <a:prstGeom prst="mathMinus">
                <a:avLst/>
              </a:prstGeom>
              <a:solidFill>
                <a:srgbClr val="00B050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th-TH" b="1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174904" y="5952488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PHO</a:t>
              </a:r>
              <a:endParaRPr lang="th-TH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74904" y="6350546"/>
              <a:ext cx="8547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RHO</a:t>
              </a:r>
              <a:endParaRPr lang="th-TH" b="1" dirty="0"/>
            </a:p>
          </p:txBody>
        </p:sp>
      </p:grpSp>
      <p:sp>
        <p:nvSpPr>
          <p:cNvPr id="16" name="Line Callout 3 8"/>
          <p:cNvSpPr/>
          <p:nvPr/>
        </p:nvSpPr>
        <p:spPr>
          <a:xfrm>
            <a:off x="7775606" y="3429000"/>
            <a:ext cx="1225550" cy="1000132"/>
          </a:xfrm>
          <a:prstGeom prst="borderCallout3">
            <a:avLst>
              <a:gd name="adj1" fmla="val 18750"/>
              <a:gd name="adj2" fmla="val -615"/>
              <a:gd name="adj3" fmla="val 18750"/>
              <a:gd name="adj4" fmla="val -16667"/>
              <a:gd name="adj5" fmla="val 100000"/>
              <a:gd name="adj6" fmla="val -16667"/>
              <a:gd name="adj7" fmla="val 269333"/>
              <a:gd name="adj8" fmla="val -2206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PHTPS</a:t>
            </a:r>
          </a:p>
          <a:p>
            <a:pPr algn="ctr" defTabSz="914400">
              <a:defRPr/>
            </a:pPr>
            <a:r>
              <a:rPr lang="en-US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PMQA</a:t>
            </a:r>
            <a:endParaRPr lang="th-TH" sz="3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Line Callout 3 9"/>
          <p:cNvSpPr/>
          <p:nvPr/>
        </p:nvSpPr>
        <p:spPr>
          <a:xfrm>
            <a:off x="7667625" y="5013325"/>
            <a:ext cx="1368425" cy="936625"/>
          </a:xfrm>
          <a:prstGeom prst="borderCallout3">
            <a:avLst>
              <a:gd name="adj1" fmla="val 18750"/>
              <a:gd name="adj2" fmla="val -268"/>
              <a:gd name="adj3" fmla="val 18750"/>
              <a:gd name="adj4" fmla="val -16667"/>
              <a:gd name="adj5" fmla="val 100000"/>
              <a:gd name="adj6" fmla="val -16667"/>
              <a:gd name="adj7" fmla="val 169164"/>
              <a:gd name="adj8" fmla="val -1876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RHTPS</a:t>
            </a:r>
            <a:endParaRPr lang="th-TH" sz="4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Line Callout 3 2"/>
          <p:cNvSpPr/>
          <p:nvPr/>
        </p:nvSpPr>
        <p:spPr>
          <a:xfrm>
            <a:off x="7786710" y="214290"/>
            <a:ext cx="1223962" cy="2928958"/>
          </a:xfrm>
          <a:prstGeom prst="borderCallout3">
            <a:avLst>
              <a:gd name="adj1" fmla="val 18750"/>
              <a:gd name="adj2" fmla="val -1893"/>
              <a:gd name="adj3" fmla="val 18750"/>
              <a:gd name="adj4" fmla="val -16667"/>
              <a:gd name="adj5" fmla="val 55716"/>
              <a:gd name="adj6" fmla="val -17782"/>
              <a:gd name="adj7" fmla="val 61404"/>
              <a:gd name="adj8" fmla="val -776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DHS</a:t>
            </a:r>
          </a:p>
          <a:p>
            <a:pPr algn="ctr" defTabSz="914400">
              <a:defRPr/>
            </a:pP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CUP </a:t>
            </a:r>
            <a:endParaRPr lang="en-US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defTabSz="914400">
              <a:defRPr/>
            </a:pP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DHTPS</a:t>
            </a:r>
          </a:p>
          <a:p>
            <a:pPr algn="ctr" defTabSz="914400">
              <a:defRPr/>
            </a:pP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PCA</a:t>
            </a:r>
          </a:p>
          <a:p>
            <a:pPr algn="ctr" defTabSz="914400">
              <a:defRPr/>
            </a:pP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HA</a:t>
            </a:r>
          </a:p>
          <a:p>
            <a:pPr algn="ctr" defTabSz="914400">
              <a:defRPr/>
            </a:pPr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PMQA</a:t>
            </a:r>
          </a:p>
          <a:p>
            <a:pPr algn="ctr" defTabSz="914400">
              <a:defRPr/>
            </a:pPr>
            <a:r>
              <a:rPr lang="th-TH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พบส.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สี่เหลี่ยมมุมมน 29"/>
          <p:cNvSpPr/>
          <p:nvPr/>
        </p:nvSpPr>
        <p:spPr>
          <a:xfrm>
            <a:off x="4214810" y="5985002"/>
            <a:ext cx="785818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มุมมน 30"/>
          <p:cNvSpPr/>
          <p:nvPr/>
        </p:nvSpPr>
        <p:spPr>
          <a:xfrm>
            <a:off x="4214810" y="6429396"/>
            <a:ext cx="785818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4" name="กลุ่ม 33"/>
          <p:cNvGrpSpPr/>
          <p:nvPr/>
        </p:nvGrpSpPr>
        <p:grpSpPr>
          <a:xfrm>
            <a:off x="2000232" y="5373592"/>
            <a:ext cx="5000660" cy="357190"/>
            <a:chOff x="2000232" y="5373592"/>
            <a:chExt cx="5000660" cy="357190"/>
          </a:xfrm>
        </p:grpSpPr>
        <p:sp>
          <p:nvSpPr>
            <p:cNvPr id="32" name="สี่เหลี่ยมมุมมน 31"/>
            <p:cNvSpPr/>
            <p:nvPr/>
          </p:nvSpPr>
          <p:spPr>
            <a:xfrm>
              <a:off x="2000232" y="5373592"/>
              <a:ext cx="785818" cy="35719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สี่เหลี่ยมมุมมน 32"/>
            <p:cNvSpPr/>
            <p:nvPr/>
          </p:nvSpPr>
          <p:spPr>
            <a:xfrm>
              <a:off x="6215074" y="5373592"/>
              <a:ext cx="785818" cy="35719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5" name="วงรี 34"/>
          <p:cNvSpPr/>
          <p:nvPr/>
        </p:nvSpPr>
        <p:spPr>
          <a:xfrm>
            <a:off x="7706898" y="5072074"/>
            <a:ext cx="128588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วงรี 35"/>
          <p:cNvSpPr/>
          <p:nvPr/>
        </p:nvSpPr>
        <p:spPr>
          <a:xfrm>
            <a:off x="7826616" y="3286124"/>
            <a:ext cx="114300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วงรี 36"/>
          <p:cNvSpPr/>
          <p:nvPr/>
        </p:nvSpPr>
        <p:spPr>
          <a:xfrm>
            <a:off x="7834008" y="1000108"/>
            <a:ext cx="110310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วงรี 37"/>
          <p:cNvSpPr/>
          <p:nvPr/>
        </p:nvSpPr>
        <p:spPr>
          <a:xfrm>
            <a:off x="7858148" y="2714620"/>
            <a:ext cx="110310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3" grpId="0" animBg="1"/>
      <p:bldP spid="4" grpId="0" animBg="1"/>
      <p:bldP spid="5" grpId="0" animBg="1"/>
      <p:bldP spid="11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16" grpId="0" animBg="1"/>
      <p:bldP spid="17" grpId="0" animBg="1"/>
      <p:bldP spid="15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Pict\20130515094816.jpg"/>
          <p:cNvPicPr>
            <a:picLocks noChangeAspect="1" noChangeArrowheads="1"/>
          </p:cNvPicPr>
          <p:nvPr/>
        </p:nvPicPr>
        <p:blipFill>
          <a:blip r:embed="rId2"/>
          <a:srcRect l="38086" b="49432"/>
          <a:stretch>
            <a:fillRect/>
          </a:stretch>
        </p:blipFill>
        <p:spPr bwMode="auto">
          <a:xfrm>
            <a:off x="5854022" y="214290"/>
            <a:ext cx="306132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</p:pic>
      <p:pic>
        <p:nvPicPr>
          <p:cNvPr id="9" name="Picture 3" descr="G:\Pict\20130520144359.jpg"/>
          <p:cNvPicPr>
            <a:picLocks noChangeAspect="1" noChangeArrowheads="1"/>
          </p:cNvPicPr>
          <p:nvPr/>
        </p:nvPicPr>
        <p:blipFill>
          <a:blip r:embed="rId3"/>
          <a:srcRect l="37901" t="50234"/>
          <a:stretch>
            <a:fillRect/>
          </a:stretch>
        </p:blipFill>
        <p:spPr bwMode="auto">
          <a:xfrm>
            <a:off x="5911619" y="4143380"/>
            <a:ext cx="3046619" cy="2441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</p:pic>
      <p:pic>
        <p:nvPicPr>
          <p:cNvPr id="1031" name="Picture 7" descr="G:\Pict\20130531230821.jpg"/>
          <p:cNvPicPr>
            <a:picLocks noChangeAspect="1" noChangeArrowheads="1"/>
          </p:cNvPicPr>
          <p:nvPr/>
        </p:nvPicPr>
        <p:blipFill>
          <a:blip r:embed="rId4"/>
          <a:srcRect l="29063" t="1375" r="24062" b="51250"/>
          <a:stretch>
            <a:fillRect/>
          </a:stretch>
        </p:blipFill>
        <p:spPr bwMode="auto">
          <a:xfrm>
            <a:off x="357158" y="3714752"/>
            <a:ext cx="2714644" cy="2743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รูปภาพ 7" descr="h1.gif"/>
          <p:cNvPicPr>
            <a:picLocks noChangeAspect="1"/>
          </p:cNvPicPr>
          <p:nvPr/>
        </p:nvPicPr>
        <p:blipFill>
          <a:blip r:embed="rId5">
            <a:lum contrast="20000"/>
          </a:blip>
          <a:srcRect b="12244"/>
          <a:stretch>
            <a:fillRect/>
          </a:stretch>
        </p:blipFill>
        <p:spPr>
          <a:xfrm flipH="1">
            <a:off x="357158" y="214290"/>
            <a:ext cx="263190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รูปภาพ 10" descr="ผู้ตรวจเยี่ยมสนง..jpg"/>
          <p:cNvPicPr>
            <a:picLocks noChangeAspect="1"/>
          </p:cNvPicPr>
          <p:nvPr/>
        </p:nvPicPr>
        <p:blipFill>
          <a:blip r:embed="rId6"/>
          <a:srcRect l="54063" r="4270" b="66771"/>
          <a:stretch>
            <a:fillRect/>
          </a:stretch>
        </p:blipFill>
        <p:spPr>
          <a:xfrm>
            <a:off x="2571736" y="2000240"/>
            <a:ext cx="3762259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285720" y="3857628"/>
            <a:ext cx="8572560" cy="24288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214282" y="214290"/>
            <a:ext cx="8715436" cy="2571768"/>
          </a:xfrm>
          <a:prstGeom prst="roundRect">
            <a:avLst>
              <a:gd name="adj" fmla="val 114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14282" y="285728"/>
            <a:ext cx="8606843" cy="2585323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2700000">
              <a:schemeClr val="tx1">
                <a:alpha val="84000"/>
              </a:schemeClr>
            </a:innerShdw>
          </a:effectLst>
        </p:spPr>
        <p:txBody>
          <a:bodyPr wrap="none" rtlCol="0">
            <a:spAutoFit/>
          </a:bodyPr>
          <a:lstStyle/>
          <a:p>
            <a:pPr algn="r"/>
            <a: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ChalalaiNew Pro (ชลาลัย นิว" pitchFamily="2" charset="-34"/>
                <a:cs typeface="PSL ChalalaiNew Pro (ชลาลัย นิว" pitchFamily="2" charset="-34"/>
              </a:rPr>
              <a:t>กรุพระเครื่อง เมืองคนแกร่ง ศิลาแลงใหญ่</a:t>
            </a:r>
          </a:p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ChalalaiNew Pro (ชลาลัย นิว" pitchFamily="2" charset="-34"/>
                <a:cs typeface="PSL ChalalaiNew Pro (ชลาลัย นิว" pitchFamily="2" charset="-34"/>
              </a:rPr>
              <a:t>กล้วยไข่หวาน น้ำมันลานกระบือ </a:t>
            </a:r>
          </a:p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ChalalaiNew Pro (ชลาลัย นิว" pitchFamily="2" charset="-34"/>
                <a:cs typeface="PSL ChalalaiNew Pro (ชลาลัย นิว" pitchFamily="2" charset="-34"/>
              </a:rPr>
              <a:t>เลื่องลือมรดกโลก</a:t>
            </a:r>
            <a:endParaRPr lang="th-TH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ChalalaiNew Pro (ชลาลัย นิว" pitchFamily="2" charset="-34"/>
              <a:cs typeface="PSL ChalalaiNew Pro (ชลาลัย นิว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929066"/>
            <a:ext cx="80441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ประชาชนกำแพงเพชรมีสุขภาพดี </a:t>
            </a:r>
          </a:p>
          <a:p>
            <a:pPr algn="ctr"/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โดยการมีส่วนร่วมของทุกภาคส่วน </a:t>
            </a:r>
          </a:p>
          <a:p>
            <a:pPr algn="ctr"/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ภายใต้การพัฒนาระบบสุขภาพอย่างมีมาตรฐาน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1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1089" t="22559" r="14306" b="15765"/>
          <a:stretch>
            <a:fillRect/>
          </a:stretch>
        </p:blipFill>
        <p:spPr bwMode="auto">
          <a:xfrm>
            <a:off x="1785918" y="785794"/>
            <a:ext cx="5855211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0"/>
            <a:ext cx="8294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เครือข่ายบริการสาธารณสุขที่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 , Pop=3M</a:t>
            </a:r>
            <a:endParaRPr lang="th-TH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3903711" y="3786190"/>
            <a:ext cx="2097049" cy="523220"/>
            <a:chOff x="4475215" y="3905912"/>
            <a:chExt cx="2097049" cy="523220"/>
          </a:xfrm>
        </p:grpSpPr>
        <p:sp>
          <p:nvSpPr>
            <p:cNvPr id="5" name="วงรี 4"/>
            <p:cNvSpPr/>
            <p:nvPr/>
          </p:nvSpPr>
          <p:spPr>
            <a:xfrm>
              <a:off x="5286380" y="3929066"/>
              <a:ext cx="428628" cy="428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75215" y="3905912"/>
              <a:ext cx="20970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TH SarabunPSK" pitchFamily="34" charset="-34"/>
                  <a:cs typeface="TH SarabunPSK" pitchFamily="34" charset="-34"/>
                </a:rPr>
                <a:t>Excellent Center</a:t>
              </a:r>
              <a:endParaRPr lang="th-TH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7" name="AutoShape 69"/>
          <p:cNvSpPr>
            <a:spLocks noChangeArrowheads="1"/>
          </p:cNvSpPr>
          <p:nvPr/>
        </p:nvSpPr>
        <p:spPr bwMode="gray">
          <a:xfrm>
            <a:off x="285752" y="2143116"/>
            <a:ext cx="2214546" cy="1500198"/>
          </a:xfrm>
          <a:prstGeom prst="wedgeRoundRectCallout">
            <a:avLst>
              <a:gd name="adj1" fmla="val 73264"/>
              <a:gd name="adj2" fmla="val -15940"/>
              <a:gd name="adj3" fmla="val 16667"/>
            </a:avLst>
          </a:prstGeom>
          <a:solidFill>
            <a:srgbClr val="4F81BD"/>
          </a:solidFill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th-TH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อัตราเหมาจ่ายรายหัว</a:t>
            </a:r>
          </a:p>
          <a:p>
            <a:pPr algn="ctr" eaLnBrk="0" hangingPunct="0">
              <a:defRPr/>
            </a:pPr>
            <a:r>
              <a:rPr lang="th-TH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หักเงินเดือนเหลือ 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1496.04 </a:t>
            </a:r>
            <a:r>
              <a:rPr lang="th-TH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บาท/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Pop UC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6000760" y="1071546"/>
            <a:ext cx="2857520" cy="838200"/>
          </a:xfrm>
          <a:prstGeom prst="wedgeRoundRectCallout">
            <a:avLst>
              <a:gd name="adj1" fmla="val -51053"/>
              <a:gd name="adj2" fmla="val 141614"/>
              <a:gd name="adj3" fmla="val 16667"/>
            </a:avLst>
          </a:prstGeom>
          <a:solidFill>
            <a:srgbClr val="C2CDE1">
              <a:alpha val="52157"/>
            </a:srgbClr>
          </a:solidFill>
          <a:ln w="19050">
            <a:solidFill>
              <a:schemeClr val="accent6">
                <a:lumMod val="75000"/>
              </a:schemeClr>
            </a:solidFill>
            <a:headEnd/>
            <a:tailEnd/>
          </a:ln>
          <a:effectLst>
            <a:glow rad="63500">
              <a:schemeClr val="bg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91440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ประชากร </a:t>
            </a:r>
            <a:r>
              <a:rPr lang="en-US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552,685 </a:t>
            </a: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defTabSz="914400"/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(สูตินรีเวช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กรรม / </a:t>
            </a:r>
            <a:r>
              <a:rPr lang="th-TH" sz="24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ทันต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ฯ)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6000760" y="3286124"/>
            <a:ext cx="2876584" cy="1500198"/>
          </a:xfrm>
          <a:prstGeom prst="wedgeRoundRectCallout">
            <a:avLst>
              <a:gd name="adj1" fmla="val -65317"/>
              <a:gd name="adj2" fmla="val 22645"/>
              <a:gd name="adj3" fmla="val 16667"/>
            </a:avLst>
          </a:prstGeom>
          <a:solidFill>
            <a:srgbClr val="C2CDE1">
              <a:alpha val="52157"/>
            </a:srgbClr>
          </a:solidFill>
          <a:ln w="19050">
            <a:solidFill>
              <a:schemeClr val="accent6">
                <a:lumMod val="75000"/>
              </a:schemeClr>
            </a:solidFill>
            <a:headEnd/>
            <a:tailEnd/>
          </a:ln>
          <a:effectLst>
            <a:glow rad="63500">
              <a:schemeClr val="bg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91440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ประชากร </a:t>
            </a:r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1,069,449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pPr algn="ctr" defTabSz="914400"/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(อายุรก</a:t>
            </a:r>
            <a:r>
              <a:rPr lang="th-TH" sz="24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รรม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/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NCD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defTabSz="914400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ระดับ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 :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อุบัติเหตุ </a:t>
            </a:r>
          </a:p>
          <a:p>
            <a:pPr defTabSz="914400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ระดับ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 :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มะเร็ง,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ทารก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หัวใจ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ไต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5929322" y="5286388"/>
            <a:ext cx="2928958" cy="838200"/>
          </a:xfrm>
          <a:prstGeom prst="wedgeRoundRectCallout">
            <a:avLst>
              <a:gd name="adj1" fmla="val -70124"/>
              <a:gd name="adj2" fmla="val 23071"/>
              <a:gd name="adj3" fmla="val 16667"/>
            </a:avLst>
          </a:prstGeom>
          <a:solidFill>
            <a:srgbClr val="C2CDE1">
              <a:alpha val="52157"/>
            </a:srgbClr>
          </a:solidFill>
          <a:ln w="19050">
            <a:solidFill>
              <a:schemeClr val="accent6">
                <a:lumMod val="75000"/>
              </a:schemeClr>
            </a:solidFill>
            <a:headEnd/>
            <a:tailEnd/>
          </a:ln>
          <a:effectLst>
            <a:glow rad="63500">
              <a:schemeClr val="bg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91440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ประชากร </a:t>
            </a:r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333,256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defTabSz="914400"/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ออโธปิ</a:t>
            </a:r>
            <a:r>
              <a:rPr lang="th-TH" sz="24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ดิกส์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/ ตา)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357158" y="4929198"/>
            <a:ext cx="2362200" cy="1214446"/>
          </a:xfrm>
          <a:prstGeom prst="wedgeRoundRectCallout">
            <a:avLst>
              <a:gd name="adj1" fmla="val 73298"/>
              <a:gd name="adj2" fmla="val 101"/>
              <a:gd name="adj3" fmla="val 16667"/>
            </a:avLst>
          </a:prstGeom>
          <a:solidFill>
            <a:srgbClr val="C2CDE1">
              <a:alpha val="52157"/>
            </a:srgbClr>
          </a:solidFill>
          <a:ln w="19050">
            <a:solidFill>
              <a:schemeClr val="accent6">
                <a:lumMod val="75000"/>
              </a:schemeClr>
            </a:solidFill>
            <a:headEnd/>
            <a:tailEnd/>
          </a:ln>
          <a:effectLst>
            <a:glow rad="63500">
              <a:schemeClr val="bg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91440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ประชากร </a:t>
            </a:r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327,959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defTabSz="914400"/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(กุมารเวช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กรรม /</a:t>
            </a:r>
            <a:b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ทุติ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24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ตติ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องค์รวม)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357158" y="1071546"/>
            <a:ext cx="2686040" cy="838200"/>
          </a:xfrm>
          <a:prstGeom prst="wedgeRoundRectCallout">
            <a:avLst>
              <a:gd name="adj1" fmla="val 40202"/>
              <a:gd name="adj2" fmla="val 92817"/>
              <a:gd name="adj3" fmla="val 16667"/>
            </a:avLst>
          </a:prstGeom>
          <a:solidFill>
            <a:srgbClr val="C2CDE1">
              <a:alpha val="52157"/>
            </a:srgbClr>
          </a:solidFill>
          <a:ln w="19050">
            <a:solidFill>
              <a:schemeClr val="accent6">
                <a:lumMod val="75000"/>
              </a:schemeClr>
            </a:solidFill>
            <a:headEnd/>
            <a:tailEnd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ประชากร </a:t>
            </a:r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726,846 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  <a:endParaRPr lang="en-US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ศัลยกรรม / จิตเวช)</a:t>
            </a:r>
            <a:endParaRPr lang="th-TH" b="1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 l="28752" t="25186" r="15039" b="10156"/>
          <a:stretch>
            <a:fillRect/>
          </a:stretch>
        </p:blipFill>
        <p:spPr bwMode="auto">
          <a:xfrm>
            <a:off x="552014" y="0"/>
            <a:ext cx="79490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กากบาท 12"/>
          <p:cNvSpPr/>
          <p:nvPr/>
        </p:nvSpPr>
        <p:spPr>
          <a:xfrm>
            <a:off x="4714876" y="3214686"/>
            <a:ext cx="285752" cy="285752"/>
          </a:xfrm>
          <a:prstGeom prst="pl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" name="กลุ่ม 2"/>
          <p:cNvGrpSpPr/>
          <p:nvPr/>
        </p:nvGrpSpPr>
        <p:grpSpPr>
          <a:xfrm>
            <a:off x="4902350" y="2571744"/>
            <a:ext cx="1312724" cy="2500330"/>
            <a:chOff x="4929190" y="2081587"/>
            <a:chExt cx="2032600" cy="3847743"/>
          </a:xfrm>
        </p:grpSpPr>
        <p:grpSp>
          <p:nvGrpSpPr>
            <p:cNvPr id="4" name="กลุ่ม 23"/>
            <p:cNvGrpSpPr/>
            <p:nvPr/>
          </p:nvGrpSpPr>
          <p:grpSpPr>
            <a:xfrm>
              <a:off x="4929190" y="2081587"/>
              <a:ext cx="2032600" cy="3847743"/>
              <a:chOff x="4929190" y="2081587"/>
              <a:chExt cx="2032600" cy="3847743"/>
            </a:xfrm>
          </p:grpSpPr>
          <p:sp>
            <p:nvSpPr>
              <p:cNvPr id="7" name="รูปแบบอิสระ 6"/>
              <p:cNvSpPr/>
              <p:nvPr/>
            </p:nvSpPr>
            <p:spPr>
              <a:xfrm rot="5557916">
                <a:off x="5405391" y="1702948"/>
                <a:ext cx="1177759" cy="1935038"/>
              </a:xfrm>
              <a:custGeom>
                <a:avLst/>
                <a:gdLst>
                  <a:gd name="connsiteX0" fmla="*/ 0 w 1190172"/>
                  <a:gd name="connsiteY0" fmla="*/ 0 h 1190172"/>
                  <a:gd name="connsiteX1" fmla="*/ 14514 w 1190172"/>
                  <a:gd name="connsiteY1" fmla="*/ 522514 h 1190172"/>
                  <a:gd name="connsiteX2" fmla="*/ 116114 w 1190172"/>
                  <a:gd name="connsiteY2" fmla="*/ 420914 h 1190172"/>
                  <a:gd name="connsiteX3" fmla="*/ 1190172 w 1190172"/>
                  <a:gd name="connsiteY3" fmla="*/ 1190172 h 1190172"/>
                  <a:gd name="connsiteX4" fmla="*/ 449943 w 1190172"/>
                  <a:gd name="connsiteY4" fmla="*/ 275772 h 1190172"/>
                  <a:gd name="connsiteX5" fmla="*/ 551543 w 1190172"/>
                  <a:gd name="connsiteY5" fmla="*/ 188686 h 1190172"/>
                  <a:gd name="connsiteX6" fmla="*/ 0 w 1190172"/>
                  <a:gd name="connsiteY6" fmla="*/ 0 h 119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0172" h="1190172">
                    <a:moveTo>
                      <a:pt x="0" y="0"/>
                    </a:moveTo>
                    <a:lnTo>
                      <a:pt x="14514" y="522514"/>
                    </a:lnTo>
                    <a:lnTo>
                      <a:pt x="116114" y="420914"/>
                    </a:lnTo>
                    <a:lnTo>
                      <a:pt x="1190172" y="1190172"/>
                    </a:lnTo>
                    <a:lnTo>
                      <a:pt x="449943" y="275772"/>
                    </a:lnTo>
                    <a:lnTo>
                      <a:pt x="551543" y="18868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" name="รูปแบบอิสระ 7"/>
              <p:cNvSpPr/>
              <p:nvPr/>
            </p:nvSpPr>
            <p:spPr>
              <a:xfrm rot="10800000">
                <a:off x="4929190" y="3429000"/>
                <a:ext cx="1785950" cy="2500330"/>
              </a:xfrm>
              <a:custGeom>
                <a:avLst/>
                <a:gdLst>
                  <a:gd name="connsiteX0" fmla="*/ 0 w 1190172"/>
                  <a:gd name="connsiteY0" fmla="*/ 0 h 1190172"/>
                  <a:gd name="connsiteX1" fmla="*/ 14514 w 1190172"/>
                  <a:gd name="connsiteY1" fmla="*/ 522514 h 1190172"/>
                  <a:gd name="connsiteX2" fmla="*/ 116114 w 1190172"/>
                  <a:gd name="connsiteY2" fmla="*/ 420914 h 1190172"/>
                  <a:gd name="connsiteX3" fmla="*/ 1190172 w 1190172"/>
                  <a:gd name="connsiteY3" fmla="*/ 1190172 h 1190172"/>
                  <a:gd name="connsiteX4" fmla="*/ 449943 w 1190172"/>
                  <a:gd name="connsiteY4" fmla="*/ 275772 h 1190172"/>
                  <a:gd name="connsiteX5" fmla="*/ 551543 w 1190172"/>
                  <a:gd name="connsiteY5" fmla="*/ 188686 h 1190172"/>
                  <a:gd name="connsiteX6" fmla="*/ 0 w 1190172"/>
                  <a:gd name="connsiteY6" fmla="*/ 0 h 119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0172" h="1190172">
                    <a:moveTo>
                      <a:pt x="0" y="0"/>
                    </a:moveTo>
                    <a:lnTo>
                      <a:pt x="14514" y="522514"/>
                    </a:lnTo>
                    <a:lnTo>
                      <a:pt x="116114" y="420914"/>
                    </a:lnTo>
                    <a:lnTo>
                      <a:pt x="1190172" y="1190172"/>
                    </a:lnTo>
                    <a:lnTo>
                      <a:pt x="449943" y="275772"/>
                    </a:lnTo>
                    <a:lnTo>
                      <a:pt x="551543" y="18868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3325483">
              <a:off x="5716010" y="4786338"/>
              <a:ext cx="1025968" cy="565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117</a:t>
              </a:r>
              <a:endParaRPr lang="th-TH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9790583">
              <a:off x="5854975" y="2130961"/>
              <a:ext cx="954016" cy="607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109</a:t>
              </a:r>
              <a:endParaRPr lang="th-TH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" name="AutoShape 69"/>
          <p:cNvSpPr>
            <a:spLocks noChangeArrowheads="1"/>
          </p:cNvSpPr>
          <p:nvPr/>
        </p:nvSpPr>
        <p:spPr bwMode="gray">
          <a:xfrm>
            <a:off x="71406" y="4786322"/>
            <a:ext cx="2643206" cy="2000264"/>
          </a:xfrm>
          <a:prstGeom prst="roundRect">
            <a:avLst>
              <a:gd name="adj" fmla="val 6028"/>
            </a:avLst>
          </a:prstGeom>
          <a:solidFill>
            <a:srgbClr val="4F81BD"/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eaLnBrk="0" hangingPunct="0">
              <a:defRPr/>
            </a:pP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ประชากร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714,779  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คน</a:t>
            </a: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1% </a:t>
            </a: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POP</a:t>
            </a: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ประเทศ )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บ้าน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242,029 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หลังคา</a:t>
            </a: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เรือน</a:t>
            </a:r>
          </a:p>
          <a:p>
            <a:pPr eaLnBrk="0" hangingPunct="0">
              <a:defRPr/>
            </a:pP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เฉลี่ยต่อหลัง 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  </a:t>
            </a: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pPr eaLnBrk="0" hangingPunct="0">
              <a:defRPr/>
            </a:pPr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ประชากรสูงอายุ 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17% </a:t>
            </a: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endParaRPr lang="th-TH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AutoShape 69"/>
          <p:cNvSpPr>
            <a:spLocks noChangeArrowheads="1"/>
          </p:cNvSpPr>
          <p:nvPr/>
        </p:nvSpPr>
        <p:spPr bwMode="gray">
          <a:xfrm>
            <a:off x="6786578" y="4857760"/>
            <a:ext cx="2285984" cy="1928826"/>
          </a:xfrm>
          <a:prstGeom prst="roundRect">
            <a:avLst>
              <a:gd name="adj" fmla="val 6028"/>
            </a:avLst>
          </a:prstGeom>
          <a:solidFill>
            <a:srgbClr val="4F81BD"/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eaLnBrk="0" hangingPunct="0"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8,600 </a:t>
            </a:r>
            <a:r>
              <a:rPr lang="th-TH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ตร.</a:t>
            </a:r>
            <a:r>
              <a:rPr lang="th-TH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กม.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5.3 </a:t>
            </a:r>
            <a:r>
              <a:rPr lang="th-TH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ล้านไร่</a:t>
            </a:r>
            <a:br>
              <a:rPr lang="th-TH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(1.7% </a:t>
            </a: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ของประเทศ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0" hangingPunct="0">
              <a:defRPr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เกษตร     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60 %</a:t>
            </a:r>
          </a:p>
          <a:p>
            <a:pPr eaLnBrk="0" hangingPunct="0">
              <a:defRPr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ป่าไม้       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20 %</a:t>
            </a:r>
          </a:p>
          <a:p>
            <a:pPr eaLnBrk="0" hangingPunct="0">
              <a:defRPr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ที่อยู่อาศัย 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20 %</a:t>
            </a:r>
            <a:endParaRPr lang="th-TH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AutoShape 69"/>
          <p:cNvSpPr>
            <a:spLocks noChangeArrowheads="1"/>
          </p:cNvSpPr>
          <p:nvPr/>
        </p:nvSpPr>
        <p:spPr bwMode="gray">
          <a:xfrm>
            <a:off x="6286512" y="71437"/>
            <a:ext cx="2786050" cy="1912107"/>
          </a:xfrm>
          <a:prstGeom prst="roundRect">
            <a:avLst>
              <a:gd name="adj" fmla="val 6028"/>
            </a:avLst>
          </a:prstGeom>
          <a:solidFill>
            <a:srgbClr val="4F81BD"/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eaLnBrk="0" hangingPunct="0"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GPP </a:t>
            </a:r>
            <a:r>
              <a:rPr lang="th-TH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อันดับ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ของเหนือ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53)</a:t>
            </a:r>
            <a:endParaRPr lang="th-TH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ภาคเกษตร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16% 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อุตสาหกรรม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30% </a:t>
            </a:r>
            <a:endParaRPr lang="th-TH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เหมืองแร่ 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20%</a:t>
            </a:r>
            <a:endParaRPr lang="th-TH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การท่องเที่ยว 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11.7%</a:t>
            </a: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</a:p>
          <a:p>
            <a:pPr eaLnBrk="0" hangingPunct="0">
              <a:defRPr/>
            </a:pPr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endParaRPr lang="th-TH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มุมมน 16"/>
          <p:cNvSpPr/>
          <p:nvPr/>
        </p:nvSpPr>
        <p:spPr>
          <a:xfrm>
            <a:off x="71437" y="71414"/>
            <a:ext cx="2786051" cy="2214578"/>
          </a:xfrm>
          <a:prstGeom prst="roundRect">
            <a:avLst>
              <a:gd name="adj" fmla="val 5992"/>
            </a:avLst>
          </a:prstGeom>
          <a:solidFill>
            <a:srgbClr val="4F81BD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การแบ่งเขตปกครอง</a:t>
            </a:r>
          </a:p>
          <a:p>
            <a:pPr>
              <a:buFontTx/>
              <a:buChar char="-"/>
              <a:defRPr/>
            </a:pP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อำเภอ</a:t>
            </a:r>
          </a:p>
          <a:p>
            <a:pPr>
              <a:buFontTx/>
              <a:buChar char="-"/>
              <a:defRPr/>
            </a:pP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78 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ตำบล</a:t>
            </a:r>
          </a:p>
          <a:p>
            <a:pPr>
              <a:buFontTx/>
              <a:buChar char="-"/>
              <a:defRPr/>
            </a:pP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956  </a:t>
            </a:r>
            <a:r>
              <a:rPr lang="th-TH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หมู่บ้าน/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27 </a:t>
            </a:r>
            <a:r>
              <a:rPr lang="th-TH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ชุมชน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เมือง</a:t>
            </a:r>
          </a:p>
          <a:p>
            <a:pPr>
              <a:buFontTx/>
              <a:buChar char="-"/>
              <a:defRPr/>
            </a:pP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24  </a:t>
            </a:r>
            <a:r>
              <a:rPr lang="th-TH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เทศบาล(3ทม./21 </a:t>
            </a:r>
            <a:r>
              <a:rPr lang="th-TH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ทต.</a:t>
            </a:r>
            <a:r>
              <a:rPr lang="th-TH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Char char="-"/>
              <a:defRPr/>
            </a:pP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65  </a:t>
            </a:r>
            <a:r>
              <a:rPr lang="th-TH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อบต.</a:t>
            </a:r>
            <a:r>
              <a:rPr lang="th-TH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/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อบจ.</a:t>
            </a:r>
            <a:endParaRPr lang="th-TH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สี่เหลี่ยมมุมมน 18"/>
          <p:cNvSpPr/>
          <p:nvPr/>
        </p:nvSpPr>
        <p:spPr>
          <a:xfrm>
            <a:off x="6460920" y="471014"/>
            <a:ext cx="1857388" cy="428628"/>
          </a:xfrm>
          <a:prstGeom prst="roundRect">
            <a:avLst>
              <a:gd name="adj" fmla="val 9895"/>
            </a:avLst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FreesiaUPC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สี่เหลี่ยมมุมมน 28"/>
          <p:cNvSpPr/>
          <p:nvPr/>
        </p:nvSpPr>
        <p:spPr>
          <a:xfrm>
            <a:off x="6786578" y="2143116"/>
            <a:ext cx="1928826" cy="2214578"/>
          </a:xfrm>
          <a:prstGeom prst="roundRect">
            <a:avLst>
              <a:gd name="adj" fmla="val 6009"/>
            </a:avLst>
          </a:prstGeom>
          <a:solidFill>
            <a:srgbClr val="FF0000">
              <a:alpha val="14902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8" name="แผนภูมิ 27"/>
          <p:cNvGraphicFramePr>
            <a:graphicFrameLocks/>
          </p:cNvGraphicFramePr>
          <p:nvPr/>
        </p:nvGraphicFramePr>
        <p:xfrm>
          <a:off x="444842" y="1524000"/>
          <a:ext cx="8546757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สี่เหลี่ยมผืนผ้า 29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285720" y="142852"/>
            <a:ext cx="8610600" cy="1152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th-TH" sz="6600" b="1" dirty="0" smtClean="0">
                <a:solidFill>
                  <a:srgbClr val="FBF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ทิศทางและความท้าทาย</a:t>
            </a:r>
            <a:endParaRPr lang="th-TH" sz="6600" b="1" dirty="0">
              <a:solidFill>
                <a:srgbClr val="FBFF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สี่เหลี่ยมผืนผ้ามุมมน 1"/>
          <p:cNvSpPr/>
          <p:nvPr/>
        </p:nvSpPr>
        <p:spPr>
          <a:xfrm>
            <a:off x="1142976" y="2500306"/>
            <a:ext cx="3000396" cy="1643074"/>
          </a:xfrm>
          <a:prstGeom prst="roundRect">
            <a:avLst>
              <a:gd name="adj" fmla="val 9368"/>
            </a:avLst>
          </a:prstGeom>
          <a:solidFill>
            <a:srgbClr val="9BBB59">
              <a:alpha val="65098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E</a:t>
            </a:r>
            <a:r>
              <a:rPr lang="en-US" sz="72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0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80 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</a:t>
            </a:r>
            <a:endParaRPr lang="en-US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HALE  72 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</a:t>
            </a:r>
            <a:endParaRPr lang="th-TH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แผนภูมิ 4"/>
          <p:cNvGraphicFramePr/>
          <p:nvPr/>
        </p:nvGraphicFramePr>
        <p:xfrm>
          <a:off x="214282" y="1285884"/>
          <a:ext cx="864399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0" y="13233"/>
            <a:ext cx="9144000" cy="928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500034" y="-14092"/>
            <a:ext cx="821537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Burden of disease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43688" y="1000150"/>
            <a:ext cx="2056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อัตราต่อแสนประชากร</a:t>
            </a:r>
          </a:p>
        </p:txBody>
      </p:sp>
      <p:sp>
        <p:nvSpPr>
          <p:cNvPr id="7" name="สี่เหลี่ยมผืนผ้ามุมมน 1"/>
          <p:cNvSpPr/>
          <p:nvPr/>
        </p:nvSpPr>
        <p:spPr>
          <a:xfrm>
            <a:off x="4500562" y="3929090"/>
            <a:ext cx="1584176" cy="914400"/>
          </a:xfrm>
          <a:prstGeom prst="round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DALY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BRFSS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7643834" y="2928958"/>
            <a:ext cx="1000132" cy="1500198"/>
          </a:xfrm>
          <a:prstGeom prst="roundRect">
            <a:avLst>
              <a:gd name="adj" fmla="val 6875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3" name="กลุ่ม 12"/>
          <p:cNvGrpSpPr/>
          <p:nvPr/>
        </p:nvGrpSpPr>
        <p:grpSpPr>
          <a:xfrm>
            <a:off x="3507822" y="4929222"/>
            <a:ext cx="3669558" cy="914400"/>
            <a:chOff x="3507822" y="4857760"/>
            <a:chExt cx="3669558" cy="914400"/>
          </a:xfrm>
        </p:grpSpPr>
        <p:sp>
          <p:nvSpPr>
            <p:cNvPr id="8" name="สี่เหลี่ยมผืนผ้ามุมมน 2"/>
            <p:cNvSpPr/>
            <p:nvPr/>
          </p:nvSpPr>
          <p:spPr>
            <a:xfrm>
              <a:off x="3507822" y="4857760"/>
              <a:ext cx="3669558" cy="914400"/>
            </a:xfrm>
            <a:prstGeom prst="roundRect">
              <a:avLst>
                <a:gd name="adj" fmla="val 8470"/>
              </a:avLst>
            </a:prstGeom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   </a:t>
              </a:r>
              <a:r>
                <a:rPr lang="en-US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Premature of Death 25% </a:t>
              </a:r>
              <a:r>
                <a:rPr lang="th-TH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ปี</a:t>
              </a:r>
              <a:r>
                <a:rPr lang="en-US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2568</a:t>
              </a:r>
              <a:endPara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ลูกศรลง 11"/>
            <p:cNvSpPr/>
            <p:nvPr/>
          </p:nvSpPr>
          <p:spPr>
            <a:xfrm>
              <a:off x="3611774" y="4897666"/>
              <a:ext cx="436020" cy="43602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" name="กลุ่ม 14"/>
          <p:cNvGrpSpPr/>
          <p:nvPr/>
        </p:nvGrpSpPr>
        <p:grpSpPr>
          <a:xfrm>
            <a:off x="251520" y="1000108"/>
            <a:ext cx="1584176" cy="2251092"/>
            <a:chOff x="251520" y="973070"/>
            <a:chExt cx="1584176" cy="2167352"/>
          </a:xfrm>
        </p:grpSpPr>
        <p:sp>
          <p:nvSpPr>
            <p:cNvPr id="6" name="สี่เหลี่ยมมุมมน 5"/>
            <p:cNvSpPr/>
            <p:nvPr/>
          </p:nvSpPr>
          <p:spPr>
            <a:xfrm>
              <a:off x="251520" y="1000132"/>
              <a:ext cx="1584176" cy="2140290"/>
            </a:xfrm>
            <a:prstGeom prst="roundRect">
              <a:avLst>
                <a:gd name="adj" fmla="val 9895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FreesiaUPC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1038" y="973070"/>
              <a:ext cx="838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NCD</a:t>
              </a:r>
              <a:endParaRPr lang="th-TH" b="1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แผนภูมิ 4"/>
          <p:cNvGraphicFramePr>
            <a:graphicFrameLocks/>
          </p:cNvGraphicFramePr>
          <p:nvPr/>
        </p:nvGraphicFramePr>
        <p:xfrm>
          <a:off x="0" y="1785926"/>
          <a:ext cx="914400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สี่เหลี่ยมมุมมน 6"/>
          <p:cNvSpPr/>
          <p:nvPr/>
        </p:nvSpPr>
        <p:spPr>
          <a:xfrm>
            <a:off x="2000232" y="1945550"/>
            <a:ext cx="2857520" cy="428628"/>
          </a:xfrm>
          <a:prstGeom prst="roundRect">
            <a:avLst>
              <a:gd name="adj" fmla="val 6875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" y="71414"/>
            <a:ext cx="9144000" cy="14634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การจัดสรรเงินเหมาจ่ายรายหัวให้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CUP</a:t>
            </a: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IP,OP,PP</a:t>
            </a: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 ปี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2551-2556</a:t>
            </a:r>
            <a:endParaRPr lang="th-TH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11"/>
          <p:cNvSpPr>
            <a:spLocks noChangeArrowheads="1"/>
          </p:cNvSpPr>
          <p:nvPr/>
        </p:nvSpPr>
        <p:spPr bwMode="auto">
          <a:xfrm>
            <a:off x="642910" y="1357298"/>
            <a:ext cx="10070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ล้านบาท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1"/>
          <p:cNvSpPr/>
          <p:nvPr/>
        </p:nvSpPr>
        <p:spPr>
          <a:xfrm>
            <a:off x="2889519" y="4126142"/>
            <a:ext cx="2611175" cy="914400"/>
          </a:xfrm>
          <a:prstGeom prst="roundRect">
            <a:avLst>
              <a:gd name="adj" fmla="val 8470"/>
            </a:avLst>
          </a:prstGeom>
          <a:solidFill>
            <a:srgbClr val="FFC000">
              <a:alpha val="36863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Term Care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6215074" y="1500174"/>
            <a:ext cx="2357454" cy="1714512"/>
            <a:chOff x="6215074" y="1285860"/>
            <a:chExt cx="2357454" cy="1714512"/>
          </a:xfrm>
        </p:grpSpPr>
        <p:sp>
          <p:nvSpPr>
            <p:cNvPr id="8" name="สี่เหลี่ยมมุมมน 7"/>
            <p:cNvSpPr/>
            <p:nvPr/>
          </p:nvSpPr>
          <p:spPr>
            <a:xfrm>
              <a:off x="6215074" y="1285860"/>
              <a:ext cx="2357454" cy="1714512"/>
            </a:xfrm>
            <a:prstGeom prst="roundRect">
              <a:avLst>
                <a:gd name="adj" fmla="val 6009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16" y="1285860"/>
              <a:ext cx="11031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AFTER</a:t>
              </a:r>
              <a:endParaRPr lang="th-TH" dirty="0"/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6215074" y="4429132"/>
            <a:ext cx="2357454" cy="1214446"/>
            <a:chOff x="6215074" y="4214818"/>
            <a:chExt cx="2357454" cy="1214446"/>
          </a:xfrm>
        </p:grpSpPr>
        <p:sp>
          <p:nvSpPr>
            <p:cNvPr id="9" name="สี่เหลี่ยมมุมมน 8"/>
            <p:cNvSpPr/>
            <p:nvPr/>
          </p:nvSpPr>
          <p:spPr>
            <a:xfrm>
              <a:off x="6215074" y="4214818"/>
              <a:ext cx="2357454" cy="1214446"/>
            </a:xfrm>
            <a:prstGeom prst="roundRect">
              <a:avLst>
                <a:gd name="adj" fmla="val 6009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86578" y="4334540"/>
              <a:ext cx="13244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BEFORE</a:t>
              </a:r>
              <a:endParaRPr lang="th-TH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แผนภูมิ 6"/>
          <p:cNvGraphicFramePr/>
          <p:nvPr/>
        </p:nvGraphicFramePr>
        <p:xfrm>
          <a:off x="214282" y="1571612"/>
          <a:ext cx="857256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826103" y="-44970"/>
            <a:ext cx="541205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OP Visit </a:t>
            </a: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ภาพรวมจังหวัด</a:t>
            </a:r>
            <a:endParaRPr lang="th-TH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3"/>
          <p:cNvSpPr>
            <a:spLocks noChangeArrowheads="1"/>
          </p:cNvSpPr>
          <p:nvPr/>
        </p:nvSpPr>
        <p:spPr bwMode="auto">
          <a:xfrm>
            <a:off x="1571604" y="857232"/>
            <a:ext cx="6000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Operating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Activity : Workload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2"/>
          <p:cNvSpPr/>
          <p:nvPr/>
        </p:nvSpPr>
        <p:spPr>
          <a:xfrm>
            <a:off x="1762548" y="1785926"/>
            <a:ext cx="1880758" cy="1143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NCD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20-25%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5143504" y="1785926"/>
            <a:ext cx="3714776" cy="428628"/>
          </a:xfrm>
          <a:prstGeom prst="roundRect">
            <a:avLst>
              <a:gd name="adj" fmla="val 6875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รี 11"/>
          <p:cNvSpPr/>
          <p:nvPr/>
        </p:nvSpPr>
        <p:spPr>
          <a:xfrm>
            <a:off x="4714876" y="3643314"/>
            <a:ext cx="2571768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0090" y="-36450"/>
            <a:ext cx="68194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IP Visit  </a:t>
            </a: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ภาพรวมจังหวัด</a:t>
            </a:r>
            <a:endParaRPr lang="th-TH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1571604" y="802171"/>
            <a:ext cx="60007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Operating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Activity : Workload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แผนภูมิ 4"/>
          <p:cNvGraphicFramePr/>
          <p:nvPr/>
        </p:nvGraphicFramePr>
        <p:xfrm>
          <a:off x="214282" y="1500174"/>
          <a:ext cx="8358246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สี่เหลี่ยมมุมมน 5"/>
          <p:cNvSpPr/>
          <p:nvPr/>
        </p:nvSpPr>
        <p:spPr>
          <a:xfrm>
            <a:off x="1857356" y="3216950"/>
            <a:ext cx="4071966" cy="2357454"/>
          </a:xfrm>
          <a:prstGeom prst="roundRect">
            <a:avLst>
              <a:gd name="adj" fmla="val 6182"/>
            </a:avLst>
          </a:prstGeom>
          <a:solidFill>
            <a:srgbClr val="C0504D">
              <a:alpha val="50196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50% Admit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รพ.กำแพงเพชร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1/3 Refer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จากโรงพยาบาลชุมชน</a:t>
            </a:r>
          </a:p>
          <a:p>
            <a:pPr marL="449263" indent="-187325">
              <a:buFontTx/>
              <a:buChar char="-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Acute Appendicitis</a:t>
            </a:r>
          </a:p>
          <a:p>
            <a:pPr marL="449263" indent="-187325">
              <a:buFontTx/>
              <a:buChar char="-"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Labour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Pain</a:t>
            </a:r>
          </a:p>
          <a:p>
            <a:pPr marL="449263" indent="-187325">
              <a:buFontTx/>
              <a:buChar char="-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UGIH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2"/>
          <p:cNvSpPr/>
          <p:nvPr/>
        </p:nvSpPr>
        <p:spPr>
          <a:xfrm>
            <a:off x="1857356" y="1643050"/>
            <a:ext cx="1880758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NCD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20-25%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793</Words>
  <Application>Microsoft Office PowerPoint</Application>
  <PresentationFormat>นำเสนอทางหน้าจอ (4:3)</PresentationFormat>
  <Paragraphs>270</Paragraphs>
  <Slides>15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APICHAT</dc:creator>
  <cp:lastModifiedBy>APICHAT</cp:lastModifiedBy>
  <cp:revision>117</cp:revision>
  <dcterms:created xsi:type="dcterms:W3CDTF">2013-06-07T02:04:43Z</dcterms:created>
  <dcterms:modified xsi:type="dcterms:W3CDTF">2013-06-10T02:22:54Z</dcterms:modified>
</cp:coreProperties>
</file>